
<file path=[Content_Types].xml><?xml version="1.0" encoding="utf-8"?>
<Types xmlns="http://schemas.openxmlformats.org/package/2006/content-types">
  <Default Extension="xml" ContentType="application/xml"/>
  <Default Extension="jpeg" ContentType="image/jpeg"/>
  <Default Extension="jpg" ContentType="image/jp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0" r:id="rId2"/>
    <p:sldId id="352" r:id="rId3"/>
    <p:sldId id="353" r:id="rId4"/>
    <p:sldId id="354" r:id="rId5"/>
    <p:sldId id="355" r:id="rId6"/>
    <p:sldId id="356" r:id="rId7"/>
    <p:sldId id="357" r:id="rId8"/>
    <p:sldId id="358" r:id="rId9"/>
    <p:sldId id="359" r:id="rId10"/>
    <p:sldId id="360" r:id="rId11"/>
    <p:sldId id="361" r:id="rId12"/>
    <p:sldId id="362" r:id="rId13"/>
    <p:sldId id="363" r:id="rId14"/>
    <p:sldId id="256" r:id="rId15"/>
    <p:sldId id="257" r:id="rId16"/>
    <p:sldId id="259"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342" r:id="rId39"/>
    <p:sldId id="343" r:id="rId40"/>
    <p:sldId id="344" r:id="rId41"/>
    <p:sldId id="345" r:id="rId42"/>
    <p:sldId id="346" r:id="rId43"/>
    <p:sldId id="347" r:id="rId44"/>
    <p:sldId id="348" r:id="rId45"/>
    <p:sldId id="349" r:id="rId46"/>
    <p:sldId id="286" r:id="rId47"/>
    <p:sldId id="287" r:id="rId48"/>
    <p:sldId id="288" r:id="rId49"/>
    <p:sldId id="289" r:id="rId50"/>
    <p:sldId id="290" r:id="rId51"/>
    <p:sldId id="291"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33" r:id="rId76"/>
    <p:sldId id="334" r:id="rId77"/>
    <p:sldId id="335" r:id="rId78"/>
    <p:sldId id="336" r:id="rId79"/>
    <p:sldId id="337" r:id="rId80"/>
    <p:sldId id="338" r:id="rId81"/>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1952" y="-1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18" name="bk object 18"/>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19" name="bk object 19"/>
          <p:cNvSpPr/>
          <p:nvPr/>
        </p:nvSpPr>
        <p:spPr>
          <a:xfrm>
            <a:off x="128015" y="6095"/>
            <a:ext cx="1784604" cy="1784603"/>
          </a:xfrm>
          <a:prstGeom prst="rect">
            <a:avLst/>
          </a:prstGeom>
          <a:blipFill>
            <a:blip r:embed="rId3" cstate="print"/>
            <a:stretch>
              <a:fillRect/>
            </a:stretch>
          </a:blipFill>
        </p:spPr>
        <p:txBody>
          <a:bodyPr wrap="square" lIns="0" tIns="0" rIns="0" bIns="0" rtlCol="0"/>
          <a:lstStyle/>
          <a:p>
            <a:endParaRPr/>
          </a:p>
        </p:txBody>
      </p:sp>
      <p:sp>
        <p:nvSpPr>
          <p:cNvPr id="20" name="bk object 20"/>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21" name="bk object 21"/>
          <p:cNvSpPr/>
          <p:nvPr/>
        </p:nvSpPr>
        <p:spPr>
          <a:xfrm>
            <a:off x="172212" y="1045463"/>
            <a:ext cx="1155192" cy="1150619"/>
          </a:xfrm>
          <a:prstGeom prst="rect">
            <a:avLst/>
          </a:prstGeom>
          <a:blipFill>
            <a:blip r:embed="rId4" cstate="print"/>
            <a:stretch>
              <a:fillRect/>
            </a:stretch>
          </a:blipFill>
        </p:spPr>
        <p:txBody>
          <a:bodyPr wrap="square" lIns="0" tIns="0" rIns="0" bIns="0" rtlCol="0"/>
          <a:lstStyle/>
          <a:p>
            <a:endParaRPr/>
          </a:p>
        </p:txBody>
      </p:sp>
      <p:sp>
        <p:nvSpPr>
          <p:cNvPr id="22" name="bk object 22"/>
          <p:cNvSpPr/>
          <p:nvPr/>
        </p:nvSpPr>
        <p:spPr>
          <a:xfrm>
            <a:off x="187319" y="1050633"/>
            <a:ext cx="1116813" cy="1111476"/>
          </a:xfrm>
          <a:prstGeom prst="rect">
            <a:avLst/>
          </a:prstGeom>
          <a:blipFill>
            <a:blip r:embed="rId5" cstate="print"/>
            <a:stretch>
              <a:fillRect/>
            </a:stretch>
          </a:blipFill>
        </p:spPr>
        <p:txBody>
          <a:bodyPr wrap="square" lIns="0" tIns="0" rIns="0" bIns="0" rtlCol="0"/>
          <a:lstStyle/>
          <a:p>
            <a:endParaRPr/>
          </a:p>
        </p:txBody>
      </p:sp>
      <p:sp>
        <p:nvSpPr>
          <p:cNvPr id="23" name="bk object 23"/>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24" name="bk object 24"/>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25" name="bk object 25"/>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rgbClr val="7B5D5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18" name="bk object 18"/>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19" name="bk object 19"/>
          <p:cNvSpPr/>
          <p:nvPr/>
        </p:nvSpPr>
        <p:spPr>
          <a:xfrm>
            <a:off x="128015" y="6095"/>
            <a:ext cx="1784604" cy="1784603"/>
          </a:xfrm>
          <a:prstGeom prst="rect">
            <a:avLst/>
          </a:prstGeom>
          <a:blipFill>
            <a:blip r:embed="rId3" cstate="print"/>
            <a:stretch>
              <a:fillRect/>
            </a:stretch>
          </a:blipFill>
        </p:spPr>
        <p:txBody>
          <a:bodyPr wrap="square" lIns="0" tIns="0" rIns="0" bIns="0" rtlCol="0"/>
          <a:lstStyle/>
          <a:p>
            <a:endParaRPr/>
          </a:p>
        </p:txBody>
      </p:sp>
      <p:sp>
        <p:nvSpPr>
          <p:cNvPr id="20" name="bk object 20"/>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21" name="bk object 21"/>
          <p:cNvSpPr/>
          <p:nvPr/>
        </p:nvSpPr>
        <p:spPr>
          <a:xfrm>
            <a:off x="172212" y="1045463"/>
            <a:ext cx="1155192" cy="1150619"/>
          </a:xfrm>
          <a:prstGeom prst="rect">
            <a:avLst/>
          </a:prstGeom>
          <a:blipFill>
            <a:blip r:embed="rId4" cstate="print"/>
            <a:stretch>
              <a:fillRect/>
            </a:stretch>
          </a:blipFill>
        </p:spPr>
        <p:txBody>
          <a:bodyPr wrap="square" lIns="0" tIns="0" rIns="0" bIns="0" rtlCol="0"/>
          <a:lstStyle/>
          <a:p>
            <a:endParaRPr/>
          </a:p>
        </p:txBody>
      </p:sp>
      <p:sp>
        <p:nvSpPr>
          <p:cNvPr id="22" name="bk object 22"/>
          <p:cNvSpPr/>
          <p:nvPr/>
        </p:nvSpPr>
        <p:spPr>
          <a:xfrm>
            <a:off x="187319" y="1050633"/>
            <a:ext cx="1116813" cy="1111476"/>
          </a:xfrm>
          <a:prstGeom prst="rect">
            <a:avLst/>
          </a:prstGeom>
          <a:blipFill>
            <a:blip r:embed="rId5" cstate="print"/>
            <a:stretch>
              <a:fillRect/>
            </a:stretch>
          </a:blipFill>
        </p:spPr>
        <p:txBody>
          <a:bodyPr wrap="square" lIns="0" tIns="0" rIns="0" bIns="0" rtlCol="0"/>
          <a:lstStyle/>
          <a:p>
            <a:endParaRPr/>
          </a:p>
        </p:txBody>
      </p:sp>
      <p:sp>
        <p:nvSpPr>
          <p:cNvPr id="23" name="bk object 23"/>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24" name="bk object 24"/>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25" name="bk object 25"/>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26" name="bk object 26"/>
          <p:cNvSpPr/>
          <p:nvPr/>
        </p:nvSpPr>
        <p:spPr>
          <a:xfrm>
            <a:off x="935736" y="0"/>
            <a:ext cx="155447" cy="6858000"/>
          </a:xfrm>
          <a:prstGeom prst="rect">
            <a:avLst/>
          </a:prstGeom>
          <a:blipFill>
            <a:blip r:embed="rId6" cstate="print"/>
            <a:stretch>
              <a:fillRect/>
            </a:stretch>
          </a:blipFill>
        </p:spPr>
        <p:txBody>
          <a:bodyPr wrap="square" lIns="0" tIns="0" rIns="0" bIns="0" rtlCol="0"/>
          <a:lstStyle/>
          <a:p>
            <a:endParaRPr/>
          </a:p>
        </p:txBody>
      </p:sp>
      <p:sp>
        <p:nvSpPr>
          <p:cNvPr id="27" name="bk object 27"/>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rgbClr val="7B5D50"/>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7B5D5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353057" y="514858"/>
            <a:ext cx="6437884" cy="635000"/>
          </a:xfrm>
          <a:prstGeom prst="rect">
            <a:avLst/>
          </a:prstGeom>
        </p:spPr>
        <p:txBody>
          <a:bodyPr wrap="square" lIns="0" tIns="0" rIns="0" bIns="0">
            <a:spAutoFit/>
          </a:bodyPr>
          <a:lstStyle>
            <a:lvl1pPr>
              <a:defRPr sz="4000" b="0" i="0">
                <a:solidFill>
                  <a:srgbClr val="7B5D50"/>
                </a:solidFill>
                <a:latin typeface="Arial"/>
                <a:cs typeface="Arial"/>
              </a:defRPr>
            </a:lvl1pPr>
          </a:lstStyle>
          <a:p>
            <a:endParaRPr/>
          </a:p>
        </p:txBody>
      </p:sp>
      <p:sp>
        <p:nvSpPr>
          <p:cNvPr id="3" name="Holder 3"/>
          <p:cNvSpPr>
            <a:spLocks noGrp="1"/>
          </p:cNvSpPr>
          <p:nvPr>
            <p:ph type="body" idx="1"/>
          </p:nvPr>
        </p:nvSpPr>
        <p:spPr>
          <a:xfrm>
            <a:off x="440182" y="1473453"/>
            <a:ext cx="8263635" cy="383667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08/06/2018</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8.jp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9.jp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0.jp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1.jp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g"/><Relationship Id="rId6"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jp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8.png"/><Relationship Id="rId4" Type="http://schemas.openxmlformats.org/officeDocument/2006/relationships/image" Target="../media/image43.jp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43.jp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jp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jp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9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1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1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jpg"/><Relationship Id="rId5" Type="http://schemas.openxmlformats.org/officeDocument/2006/relationships/image" Target="../media/image60.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 Id="rId3" Type="http://schemas.openxmlformats.org/officeDocument/2006/relationships/image" Target="../media/image119.jpg"/></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6.png"/><Relationship Id="rId7" Type="http://schemas.openxmlformats.org/officeDocument/2006/relationships/image" Target="../media/image18.jp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0.jpg"/><Relationship Id="rId7" Type="http://schemas.openxmlformats.org/officeDocument/2006/relationships/image" Target="../media/image131.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34.jp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7.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jpg"/><Relationship Id="rId17"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68.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jpg"/><Relationship Id="rId5"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154.jpg"/><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60.jpg"/><Relationship Id="rId7" Type="http://schemas.openxmlformats.org/officeDocument/2006/relationships/image" Target="../media/image161.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164.jp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jpg"/><Relationship Id="rId5" Type="http://schemas.openxmlformats.org/officeDocument/2006/relationships/image" Target="../media/image170.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jpg"/><Relationship Id="rId5" Type="http://schemas.openxmlformats.org/officeDocument/2006/relationships/image" Target="../media/image173.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jpg"/><Relationship Id="rId5" Type="http://schemas.openxmlformats.org/officeDocument/2006/relationships/image" Target="../media/image176.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jpg"/><Relationship Id="rId5"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jpg"/><Relationship Id="rId5" Type="http://schemas.openxmlformats.org/officeDocument/2006/relationships/image" Target="../media/image182.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jpg"/><Relationship Id="rId5" Type="http://schemas.openxmlformats.org/officeDocument/2006/relationships/image" Target="../media/image54.png"/><Relationship Id="rId6"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066800"/>
            <a:ext cx="6934200" cy="1472184"/>
          </a:xfrm>
        </p:spPr>
        <p:txBody>
          <a:bodyPr>
            <a:normAutofit/>
          </a:bodyPr>
          <a:lstStyle/>
          <a:p>
            <a:r>
              <a:rPr lang="en-US" sz="7200" dirty="0" smtClean="0">
                <a:effectLst>
                  <a:outerShdw blurRad="38100" dist="38100" dir="2700000" algn="tl">
                    <a:srgbClr val="000000">
                      <a:alpha val="43137"/>
                    </a:srgbClr>
                  </a:outerShdw>
                </a:effectLst>
                <a:latin typeface="Algerian" pitchFamily="82" charset="0"/>
              </a:rPr>
              <a:t>ORBIT &amp; EYE</a:t>
            </a:r>
            <a:endParaRPr lang="en-US" sz="7200" dirty="0">
              <a:effectLst>
                <a:outerShdw blurRad="38100" dist="38100" dir="2700000" algn="tl">
                  <a:srgbClr val="000000">
                    <a:alpha val="43137"/>
                  </a:srgbClr>
                </a:outerShdw>
              </a:effectLst>
              <a:latin typeface="Algerian" pitchFamily="82" charset="0"/>
            </a:endParaRPr>
          </a:p>
        </p:txBody>
      </p:sp>
      <p:sp>
        <p:nvSpPr>
          <p:cNvPr id="3" name="Subtitle 2"/>
          <p:cNvSpPr>
            <a:spLocks noGrp="1"/>
          </p:cNvSpPr>
          <p:nvPr>
            <p:ph type="subTitle" idx="4294967295"/>
          </p:nvPr>
        </p:nvSpPr>
        <p:spPr>
          <a:xfrm>
            <a:off x="4495800" y="4800600"/>
            <a:ext cx="4419600" cy="1752600"/>
          </a:xfrm>
          <a:prstGeom prst="rect">
            <a:avLst/>
          </a:prstGeom>
        </p:spPr>
        <p:txBody>
          <a:bodyPr>
            <a:normAutofit/>
          </a:bodyPr>
          <a:lstStyle/>
          <a:p>
            <a:r>
              <a:rPr lang="en-US" sz="1800" dirty="0" err="1" smtClean="0"/>
              <a:t>Dr.K.A.Salvin</a:t>
            </a:r>
            <a:r>
              <a:rPr lang="en-US" sz="1800" dirty="0" smtClean="0"/>
              <a:t> , MBBS, MD, FRCS</a:t>
            </a:r>
            <a:endParaRPr lang="en-US" sz="1800" dirty="0" smtClean="0"/>
          </a:p>
        </p:txBody>
      </p:sp>
      <p:pic>
        <p:nvPicPr>
          <p:cNvPr id="6" name="Picture 3" descr="1246473538U3ZJxK.jpg"/>
          <p:cNvPicPr>
            <a:picLocks noChangeAspect="1"/>
          </p:cNvPicPr>
          <p:nvPr/>
        </p:nvPicPr>
        <p:blipFill>
          <a:blip r:embed="rId2"/>
          <a:srcRect/>
          <a:stretch>
            <a:fillRect/>
          </a:stretch>
        </p:blipFill>
        <p:spPr bwMode="auto">
          <a:xfrm>
            <a:off x="533400" y="2590800"/>
            <a:ext cx="1676400" cy="1257300"/>
          </a:xfrm>
          <a:prstGeom prst="rect">
            <a:avLst/>
          </a:prstGeom>
          <a:ln>
            <a:headEnd/>
            <a:tailEnd/>
          </a:ln>
        </p:spPr>
        <p:style>
          <a:lnRef idx="1">
            <a:schemeClr val="accent1"/>
          </a:lnRef>
          <a:fillRef idx="3">
            <a:schemeClr val="accent1"/>
          </a:fillRef>
          <a:effectRef idx="2">
            <a:schemeClr val="accent1"/>
          </a:effectRef>
          <a:fontRef idx="minor">
            <a:schemeClr val="lt1"/>
          </a:fontRef>
        </p:style>
      </p:pic>
      <p:sp>
        <p:nvSpPr>
          <p:cNvPr id="4" name="TextBox 3"/>
          <p:cNvSpPr txBox="1"/>
          <p:nvPr/>
        </p:nvSpPr>
        <p:spPr>
          <a:xfrm>
            <a:off x="-2508069" y="948425"/>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35572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COMMUNICATIONS</a:t>
            </a:r>
            <a:endParaRPr lang="en-US" dirty="0"/>
          </a:p>
        </p:txBody>
      </p:sp>
      <p:sp>
        <p:nvSpPr>
          <p:cNvPr id="4" name="TextBox 3"/>
          <p:cNvSpPr txBox="1"/>
          <p:nvPr/>
        </p:nvSpPr>
        <p:spPr>
          <a:xfrm rot="16200000">
            <a:off x="-2251502" y="3242102"/>
            <a:ext cx="5638802" cy="830997"/>
          </a:xfrm>
          <a:prstGeom prst="rect">
            <a:avLst/>
          </a:prstGeom>
          <a:noFill/>
        </p:spPr>
        <p:txBody>
          <a:bodyPr wrap="square" rtlCol="0">
            <a:spAutoFit/>
          </a:bodyPr>
          <a:lstStyle/>
          <a:p>
            <a:r>
              <a:rPr lang="en-US" sz="4800" b="1" dirty="0" smtClean="0">
                <a:solidFill>
                  <a:schemeClr val="bg2">
                    <a:lumMod val="50000"/>
                  </a:schemeClr>
                </a:solidFill>
              </a:rPr>
              <a:t>ORBITAL CAVITY</a:t>
            </a:r>
            <a:endParaRPr lang="en-US" sz="4800" b="1" dirty="0">
              <a:solidFill>
                <a:schemeClr val="bg2">
                  <a:lumMod val="50000"/>
                </a:schemeClr>
              </a:solidFill>
            </a:endParaRPr>
          </a:p>
        </p:txBody>
      </p:sp>
      <p:sp>
        <p:nvSpPr>
          <p:cNvPr id="6" name="Content Placeholder 5"/>
          <p:cNvSpPr>
            <a:spLocks noGrp="1"/>
          </p:cNvSpPr>
          <p:nvPr>
            <p:ph idx="1"/>
          </p:nvPr>
        </p:nvSpPr>
        <p:spPr>
          <a:xfrm>
            <a:off x="1435608" y="1447800"/>
            <a:ext cx="7498080" cy="5181600"/>
          </a:xfrm>
        </p:spPr>
        <p:txBody>
          <a:bodyPr>
            <a:normAutofit/>
          </a:bodyPr>
          <a:lstStyle/>
          <a:p>
            <a:pPr>
              <a:buNone/>
            </a:pPr>
            <a:r>
              <a:rPr lang="en-US" sz="2400" b="1" dirty="0" smtClean="0"/>
              <a:t>SUPERIOR ORBITAL FISSURE</a:t>
            </a:r>
          </a:p>
          <a:p>
            <a:r>
              <a:rPr lang="en-US" sz="2400" dirty="0" smtClean="0"/>
              <a:t>Gap between greater and lesser wings of sphenoid</a:t>
            </a:r>
          </a:p>
          <a:p>
            <a:r>
              <a:rPr lang="en-US" sz="2400" dirty="0" smtClean="0"/>
              <a:t>Connects orbit and cranial cavity</a:t>
            </a:r>
          </a:p>
          <a:p>
            <a:r>
              <a:rPr lang="en-US" sz="2400" dirty="0" smtClean="0"/>
              <a:t>Transmits </a:t>
            </a:r>
            <a:r>
              <a:rPr lang="en-US" sz="2400" dirty="0" err="1" smtClean="0"/>
              <a:t>occulomotor</a:t>
            </a:r>
            <a:r>
              <a:rPr lang="en-US" sz="2400" dirty="0" smtClean="0"/>
              <a:t>, </a:t>
            </a:r>
            <a:r>
              <a:rPr lang="en-US" sz="2400" dirty="0" err="1" smtClean="0"/>
              <a:t>trochlear</a:t>
            </a:r>
            <a:r>
              <a:rPr lang="en-US" sz="2400" dirty="0" smtClean="0"/>
              <a:t>, </a:t>
            </a:r>
            <a:r>
              <a:rPr lang="en-US" sz="2400" dirty="0" err="1" smtClean="0"/>
              <a:t>opthalmic</a:t>
            </a:r>
            <a:r>
              <a:rPr lang="en-US" sz="2400" dirty="0" smtClean="0"/>
              <a:t>, </a:t>
            </a:r>
            <a:r>
              <a:rPr lang="en-US" sz="2400" dirty="0" err="1" smtClean="0"/>
              <a:t>abduscens</a:t>
            </a:r>
            <a:r>
              <a:rPr lang="en-US" sz="2400" dirty="0" smtClean="0"/>
              <a:t> nerves and </a:t>
            </a:r>
            <a:r>
              <a:rPr lang="en-US" sz="2400" dirty="0" err="1" smtClean="0"/>
              <a:t>opthalmic</a:t>
            </a:r>
            <a:r>
              <a:rPr lang="en-US" sz="2400" dirty="0" smtClean="0"/>
              <a:t> veins</a:t>
            </a:r>
          </a:p>
          <a:p>
            <a:endParaRPr lang="en-US" sz="2400" dirty="0" smtClean="0"/>
          </a:p>
          <a:p>
            <a:endParaRPr lang="en-US" sz="2400" dirty="0" smtClean="0"/>
          </a:p>
        </p:txBody>
      </p:sp>
      <p:pic>
        <p:nvPicPr>
          <p:cNvPr id="8" name="Picture 2" descr="mso14BF9"/>
          <p:cNvPicPr>
            <a:picLocks noChangeAspect="1" noChangeArrowheads="1"/>
          </p:cNvPicPr>
          <p:nvPr/>
        </p:nvPicPr>
        <p:blipFill>
          <a:blip r:embed="rId2">
            <a:lum bright="-18000" contrast="36000"/>
          </a:blip>
          <a:srcRect l="1562" r="4688"/>
          <a:stretch>
            <a:fillRect/>
          </a:stretch>
        </p:blipFill>
        <p:spPr bwMode="auto">
          <a:xfrm>
            <a:off x="2819400" y="3648934"/>
            <a:ext cx="4572000" cy="3209066"/>
          </a:xfrm>
          <a:prstGeom prst="rect">
            <a:avLst/>
          </a:prstGeom>
          <a:noFill/>
        </p:spPr>
      </p:pic>
    </p:spTree>
    <p:extLst>
      <p:ext uri="{BB962C8B-B14F-4D97-AF65-F5344CB8AC3E}">
        <p14:creationId xmlns:p14="http://schemas.microsoft.com/office/powerpoint/2010/main" val="9760861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COMMUNICATIONS</a:t>
            </a:r>
            <a:endParaRPr lang="en-US" dirty="0"/>
          </a:p>
        </p:txBody>
      </p:sp>
      <p:sp>
        <p:nvSpPr>
          <p:cNvPr id="4" name="TextBox 3"/>
          <p:cNvSpPr txBox="1"/>
          <p:nvPr/>
        </p:nvSpPr>
        <p:spPr>
          <a:xfrm rot="16200000">
            <a:off x="-2251502" y="3242102"/>
            <a:ext cx="5638802" cy="830997"/>
          </a:xfrm>
          <a:prstGeom prst="rect">
            <a:avLst/>
          </a:prstGeom>
          <a:noFill/>
        </p:spPr>
        <p:txBody>
          <a:bodyPr wrap="square" rtlCol="0">
            <a:spAutoFit/>
          </a:bodyPr>
          <a:lstStyle/>
          <a:p>
            <a:r>
              <a:rPr lang="en-US" sz="4800" b="1" dirty="0" smtClean="0">
                <a:solidFill>
                  <a:schemeClr val="bg2">
                    <a:lumMod val="50000"/>
                  </a:schemeClr>
                </a:solidFill>
              </a:rPr>
              <a:t>ORBITAL CAVITY</a:t>
            </a:r>
            <a:endParaRPr lang="en-US" sz="4800" b="1" dirty="0">
              <a:solidFill>
                <a:schemeClr val="bg2">
                  <a:lumMod val="50000"/>
                </a:schemeClr>
              </a:solidFill>
            </a:endParaRPr>
          </a:p>
        </p:txBody>
      </p:sp>
      <p:sp>
        <p:nvSpPr>
          <p:cNvPr id="6" name="Content Placeholder 5"/>
          <p:cNvSpPr>
            <a:spLocks noGrp="1"/>
          </p:cNvSpPr>
          <p:nvPr>
            <p:ph idx="1"/>
          </p:nvPr>
        </p:nvSpPr>
        <p:spPr>
          <a:xfrm>
            <a:off x="1278382" y="1702053"/>
            <a:ext cx="7713218" cy="5155947"/>
          </a:xfrm>
        </p:spPr>
        <p:txBody>
          <a:bodyPr>
            <a:noAutofit/>
          </a:bodyPr>
          <a:lstStyle/>
          <a:p>
            <a:pPr>
              <a:buNone/>
            </a:pPr>
            <a:r>
              <a:rPr lang="en-US" sz="2800" b="1" dirty="0" smtClean="0"/>
              <a:t>INFERIOR ORBITAL FISSURE</a:t>
            </a:r>
          </a:p>
          <a:p>
            <a:r>
              <a:rPr lang="en-US" sz="2800" dirty="0" smtClean="0"/>
              <a:t>Bounded by</a:t>
            </a:r>
          </a:p>
          <a:p>
            <a:pPr>
              <a:buNone/>
            </a:pPr>
            <a:r>
              <a:rPr lang="en-US" sz="2800" dirty="0" smtClean="0"/>
              <a:t>      Above – greater wing of sphenoid</a:t>
            </a:r>
          </a:p>
          <a:p>
            <a:pPr>
              <a:buNone/>
            </a:pPr>
            <a:r>
              <a:rPr lang="en-US" sz="2800" dirty="0" smtClean="0"/>
              <a:t>     Below – maxilla</a:t>
            </a:r>
          </a:p>
          <a:p>
            <a:pPr>
              <a:buNone/>
            </a:pPr>
            <a:r>
              <a:rPr lang="en-US" sz="2800" dirty="0" smtClean="0"/>
              <a:t>     Laterally – </a:t>
            </a:r>
            <a:r>
              <a:rPr lang="en-US" sz="2800" dirty="0" err="1" smtClean="0"/>
              <a:t>zygomatic</a:t>
            </a:r>
            <a:r>
              <a:rPr lang="en-US" sz="2800" dirty="0" smtClean="0"/>
              <a:t> bone</a:t>
            </a:r>
          </a:p>
          <a:p>
            <a:r>
              <a:rPr lang="en-US" sz="2800" dirty="0" smtClean="0"/>
              <a:t>Connects orbit with </a:t>
            </a:r>
            <a:r>
              <a:rPr lang="en-US" sz="2800" dirty="0" err="1" smtClean="0"/>
              <a:t>pterigopalatine</a:t>
            </a:r>
            <a:r>
              <a:rPr lang="en-US" sz="2800" dirty="0" smtClean="0"/>
              <a:t> and </a:t>
            </a:r>
            <a:r>
              <a:rPr lang="en-US" sz="2800" dirty="0" err="1" smtClean="0"/>
              <a:t>infratemporal</a:t>
            </a:r>
            <a:r>
              <a:rPr lang="en-US" sz="2800" dirty="0" smtClean="0"/>
              <a:t> </a:t>
            </a:r>
            <a:r>
              <a:rPr lang="en-US" sz="2800" dirty="0" err="1" smtClean="0"/>
              <a:t>fossa</a:t>
            </a:r>
            <a:endParaRPr lang="en-US" sz="2800" dirty="0" smtClean="0"/>
          </a:p>
          <a:p>
            <a:r>
              <a:rPr lang="en-US" sz="2800" dirty="0" smtClean="0"/>
              <a:t>Transmits </a:t>
            </a:r>
            <a:r>
              <a:rPr lang="en-US" sz="2800" dirty="0" err="1" smtClean="0"/>
              <a:t>infraorbital</a:t>
            </a:r>
            <a:r>
              <a:rPr lang="en-US" sz="2800" dirty="0" smtClean="0"/>
              <a:t>, </a:t>
            </a:r>
            <a:r>
              <a:rPr lang="en-US" sz="2800" dirty="0" err="1" smtClean="0"/>
              <a:t>zygomatic</a:t>
            </a:r>
            <a:r>
              <a:rPr lang="en-US" sz="2800" dirty="0" smtClean="0"/>
              <a:t> branches of maxillary nerve and vessels, orbital </a:t>
            </a:r>
            <a:r>
              <a:rPr lang="en-US" sz="2800" dirty="0" err="1" smtClean="0"/>
              <a:t>rami</a:t>
            </a:r>
            <a:r>
              <a:rPr lang="en-US" sz="2800" dirty="0" smtClean="0"/>
              <a:t> of </a:t>
            </a:r>
            <a:r>
              <a:rPr lang="en-US" sz="2800" dirty="0" err="1" smtClean="0"/>
              <a:t>pterigopalatine</a:t>
            </a:r>
            <a:r>
              <a:rPr lang="en-US" sz="2800" dirty="0" smtClean="0"/>
              <a:t> ganglion  </a:t>
            </a:r>
          </a:p>
          <a:p>
            <a:endParaRPr lang="en-US" sz="2800" dirty="0" smtClean="0"/>
          </a:p>
        </p:txBody>
      </p:sp>
      <p:pic>
        <p:nvPicPr>
          <p:cNvPr id="2050" name="Picture 2" descr="C:\Users\DELL\Desktop\cujD9AFd_mJrvMUrxzLXrw_m.jpg"/>
          <p:cNvPicPr>
            <a:picLocks noChangeAspect="1" noChangeArrowheads="1"/>
          </p:cNvPicPr>
          <p:nvPr/>
        </p:nvPicPr>
        <p:blipFill>
          <a:blip r:embed="rId2" cstate="print"/>
          <a:srcRect/>
          <a:stretch>
            <a:fillRect/>
          </a:stretch>
        </p:blipFill>
        <p:spPr bwMode="auto">
          <a:xfrm>
            <a:off x="6705600" y="228600"/>
            <a:ext cx="2257425" cy="2286000"/>
          </a:xfrm>
          <a:prstGeom prst="rect">
            <a:avLst/>
          </a:prstGeom>
          <a:noFill/>
        </p:spPr>
      </p:pic>
    </p:spTree>
    <p:extLst>
      <p:ext uri="{BB962C8B-B14F-4D97-AF65-F5344CB8AC3E}">
        <p14:creationId xmlns:p14="http://schemas.microsoft.com/office/powerpoint/2010/main" val="16253283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COMMUNICATIONS</a:t>
            </a:r>
            <a:endParaRPr lang="en-US" dirty="0"/>
          </a:p>
        </p:txBody>
      </p:sp>
      <p:sp>
        <p:nvSpPr>
          <p:cNvPr id="4" name="TextBox 3"/>
          <p:cNvSpPr txBox="1"/>
          <p:nvPr/>
        </p:nvSpPr>
        <p:spPr>
          <a:xfrm rot="16200000">
            <a:off x="-2251502" y="3242102"/>
            <a:ext cx="5638802" cy="830997"/>
          </a:xfrm>
          <a:prstGeom prst="rect">
            <a:avLst/>
          </a:prstGeom>
          <a:noFill/>
        </p:spPr>
        <p:txBody>
          <a:bodyPr wrap="square" rtlCol="0">
            <a:spAutoFit/>
          </a:bodyPr>
          <a:lstStyle/>
          <a:p>
            <a:r>
              <a:rPr lang="en-US" sz="4800" b="1" dirty="0" smtClean="0">
                <a:solidFill>
                  <a:schemeClr val="bg2">
                    <a:lumMod val="50000"/>
                  </a:schemeClr>
                </a:solidFill>
              </a:rPr>
              <a:t>ORBITAL CAVITY</a:t>
            </a:r>
            <a:endParaRPr lang="en-US" sz="4800" b="1" dirty="0">
              <a:solidFill>
                <a:schemeClr val="bg2">
                  <a:lumMod val="50000"/>
                </a:schemeClr>
              </a:solidFill>
            </a:endParaRPr>
          </a:p>
        </p:txBody>
      </p:sp>
      <p:sp>
        <p:nvSpPr>
          <p:cNvPr id="6" name="Content Placeholder 5"/>
          <p:cNvSpPr>
            <a:spLocks noGrp="1"/>
          </p:cNvSpPr>
          <p:nvPr>
            <p:ph idx="1"/>
          </p:nvPr>
        </p:nvSpPr>
        <p:spPr>
          <a:xfrm>
            <a:off x="1185165" y="1473453"/>
            <a:ext cx="7806435" cy="3836670"/>
          </a:xfrm>
        </p:spPr>
        <p:txBody>
          <a:bodyPr>
            <a:noAutofit/>
          </a:bodyPr>
          <a:lstStyle/>
          <a:p>
            <a:r>
              <a:rPr lang="en-US" sz="3200" b="1" dirty="0" smtClean="0"/>
              <a:t>ETHMOIDAL FORAMEN</a:t>
            </a:r>
          </a:p>
          <a:p>
            <a:r>
              <a:rPr lang="en-US" sz="3200" dirty="0" smtClean="0"/>
              <a:t>At the junction of frontal and </a:t>
            </a:r>
            <a:r>
              <a:rPr lang="en-US" sz="3200" dirty="0" err="1" smtClean="0"/>
              <a:t>ethmoid</a:t>
            </a:r>
            <a:r>
              <a:rPr lang="en-US" sz="3200" dirty="0" smtClean="0"/>
              <a:t> bones, </a:t>
            </a:r>
            <a:r>
              <a:rPr lang="en-US" sz="3200" dirty="0" err="1" smtClean="0"/>
              <a:t>anteriorly</a:t>
            </a:r>
            <a:r>
              <a:rPr lang="en-US" sz="3200" dirty="0" smtClean="0"/>
              <a:t> and </a:t>
            </a:r>
            <a:r>
              <a:rPr lang="en-US" sz="3200" dirty="0" err="1" smtClean="0"/>
              <a:t>posteriorly</a:t>
            </a:r>
            <a:endParaRPr lang="en-US" sz="3200" dirty="0" smtClean="0"/>
          </a:p>
          <a:p>
            <a:r>
              <a:rPr lang="en-US" sz="3200" dirty="0" smtClean="0"/>
              <a:t>Connects with </a:t>
            </a:r>
            <a:r>
              <a:rPr lang="en-US" sz="3200" dirty="0" err="1" smtClean="0"/>
              <a:t>ethmoid</a:t>
            </a:r>
            <a:r>
              <a:rPr lang="en-US" sz="3200" dirty="0" smtClean="0"/>
              <a:t> sinuses, anterior cranial </a:t>
            </a:r>
            <a:r>
              <a:rPr lang="en-US" sz="3200" dirty="0" err="1" smtClean="0"/>
              <a:t>fossa</a:t>
            </a:r>
            <a:r>
              <a:rPr lang="en-US" sz="3200" dirty="0" smtClean="0"/>
              <a:t>, nasal cavity.</a:t>
            </a:r>
          </a:p>
          <a:p>
            <a:endParaRPr lang="en-US" sz="3200" dirty="0" smtClean="0"/>
          </a:p>
          <a:p>
            <a:r>
              <a:rPr lang="en-US" sz="3200" dirty="0" smtClean="0"/>
              <a:t>Openings for </a:t>
            </a:r>
            <a:r>
              <a:rPr lang="en-US" sz="3200" b="1" dirty="0" err="1" smtClean="0"/>
              <a:t>Zygomatico</a:t>
            </a:r>
            <a:r>
              <a:rPr lang="en-US" sz="3200" b="1" dirty="0" smtClean="0"/>
              <a:t> temporal and </a:t>
            </a:r>
            <a:r>
              <a:rPr lang="en-US" sz="3200" b="1" dirty="0" err="1" smtClean="0"/>
              <a:t>zygomatico</a:t>
            </a:r>
            <a:r>
              <a:rPr lang="en-US" sz="3200" b="1" dirty="0" smtClean="0"/>
              <a:t> facial nerves</a:t>
            </a:r>
          </a:p>
          <a:p>
            <a:r>
              <a:rPr lang="en-US" sz="3200" dirty="0" smtClean="0"/>
              <a:t>In the lateral wall on </a:t>
            </a:r>
            <a:r>
              <a:rPr lang="en-US" sz="3200" dirty="0" err="1" smtClean="0"/>
              <a:t>zygomatic</a:t>
            </a:r>
            <a:r>
              <a:rPr lang="en-US" sz="3200" dirty="0" smtClean="0"/>
              <a:t> surface</a:t>
            </a:r>
          </a:p>
          <a:p>
            <a:endParaRPr lang="en-US" sz="3200" dirty="0" smtClean="0"/>
          </a:p>
          <a:p>
            <a:endParaRPr lang="en-US" sz="3200" dirty="0" smtClean="0"/>
          </a:p>
          <a:p>
            <a:endParaRPr lang="en-US" sz="3200" dirty="0" smtClean="0"/>
          </a:p>
          <a:p>
            <a:endParaRPr lang="en-US" sz="3200" dirty="0" smtClean="0"/>
          </a:p>
          <a:p>
            <a:endParaRPr lang="en-US" sz="3200" dirty="0"/>
          </a:p>
        </p:txBody>
      </p:sp>
    </p:spTree>
    <p:extLst>
      <p:ext uri="{BB962C8B-B14F-4D97-AF65-F5344CB8AC3E}">
        <p14:creationId xmlns:p14="http://schemas.microsoft.com/office/powerpoint/2010/main" val="16556854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CONTENTS</a:t>
            </a:r>
            <a:endParaRPr lang="en-US" dirty="0"/>
          </a:p>
        </p:txBody>
      </p:sp>
      <p:sp>
        <p:nvSpPr>
          <p:cNvPr id="4" name="TextBox 3"/>
          <p:cNvSpPr txBox="1"/>
          <p:nvPr/>
        </p:nvSpPr>
        <p:spPr>
          <a:xfrm rot="16200000">
            <a:off x="-2365802" y="3234780"/>
            <a:ext cx="5867402" cy="769441"/>
          </a:xfrm>
          <a:prstGeom prst="rect">
            <a:avLst/>
          </a:prstGeom>
          <a:noFill/>
        </p:spPr>
        <p:txBody>
          <a:bodyPr wrap="square" rtlCol="0">
            <a:spAutoFit/>
          </a:bodyPr>
          <a:lstStyle/>
          <a:p>
            <a:r>
              <a:rPr lang="en-US" sz="4400" b="1" dirty="0" smtClean="0">
                <a:solidFill>
                  <a:schemeClr val="bg2">
                    <a:lumMod val="50000"/>
                  </a:schemeClr>
                </a:solidFill>
              </a:rPr>
              <a:t>ORBITAL CAVITY</a:t>
            </a:r>
            <a:endParaRPr lang="en-US" sz="4400" b="1" dirty="0">
              <a:solidFill>
                <a:schemeClr val="bg2">
                  <a:lumMod val="50000"/>
                </a:schemeClr>
              </a:solidFill>
            </a:endParaRPr>
          </a:p>
        </p:txBody>
      </p:sp>
      <p:sp>
        <p:nvSpPr>
          <p:cNvPr id="6" name="Content Placeholder 5"/>
          <p:cNvSpPr>
            <a:spLocks noGrp="1"/>
          </p:cNvSpPr>
          <p:nvPr>
            <p:ph idx="1"/>
          </p:nvPr>
        </p:nvSpPr>
        <p:spPr>
          <a:xfrm>
            <a:off x="1219201" y="1447800"/>
            <a:ext cx="7772400" cy="5181600"/>
          </a:xfrm>
        </p:spPr>
        <p:txBody>
          <a:bodyPr>
            <a:noAutofit/>
          </a:bodyPr>
          <a:lstStyle/>
          <a:p>
            <a:r>
              <a:rPr lang="en-US" sz="3200" dirty="0" smtClean="0"/>
              <a:t>Eye ball occupying 1/5</a:t>
            </a:r>
            <a:r>
              <a:rPr lang="en-US" sz="3200" baseline="30000" dirty="0" smtClean="0"/>
              <a:t>th</a:t>
            </a:r>
            <a:r>
              <a:rPr lang="en-US" sz="3200" dirty="0" smtClean="0"/>
              <a:t> of the orbit</a:t>
            </a:r>
          </a:p>
          <a:p>
            <a:r>
              <a:rPr lang="en-US" sz="3200" dirty="0" smtClean="0"/>
              <a:t>Extra ocular muscles</a:t>
            </a:r>
          </a:p>
          <a:p>
            <a:r>
              <a:rPr lang="en-US" sz="3200" dirty="0" smtClean="0"/>
              <a:t>Optic,  </a:t>
            </a:r>
            <a:r>
              <a:rPr lang="en-US" sz="3200" dirty="0" err="1" smtClean="0"/>
              <a:t>Occulomotor</a:t>
            </a:r>
            <a:r>
              <a:rPr lang="en-US" sz="3200" dirty="0" smtClean="0"/>
              <a:t>,  </a:t>
            </a:r>
            <a:r>
              <a:rPr lang="en-US" sz="3200" dirty="0" err="1" smtClean="0"/>
              <a:t>Trochlear</a:t>
            </a:r>
            <a:r>
              <a:rPr lang="en-US" sz="3200" dirty="0" smtClean="0"/>
              <a:t>, </a:t>
            </a:r>
            <a:r>
              <a:rPr lang="en-US" sz="3200" dirty="0" err="1" smtClean="0"/>
              <a:t>Abduscens</a:t>
            </a:r>
            <a:r>
              <a:rPr lang="en-US" sz="3200" dirty="0" smtClean="0"/>
              <a:t>,</a:t>
            </a:r>
            <a:r>
              <a:rPr lang="en-US" sz="3200" dirty="0"/>
              <a:t> </a:t>
            </a:r>
            <a:r>
              <a:rPr lang="en-US" sz="3200" dirty="0" smtClean="0"/>
              <a:t> </a:t>
            </a:r>
            <a:r>
              <a:rPr lang="en-US" sz="3200" dirty="0" err="1" smtClean="0"/>
              <a:t>Opthalmic</a:t>
            </a:r>
            <a:r>
              <a:rPr lang="en-US" sz="3200" dirty="0" smtClean="0"/>
              <a:t> and Maxillary nerves</a:t>
            </a:r>
          </a:p>
          <a:p>
            <a:r>
              <a:rPr lang="en-US" sz="3200" dirty="0" err="1" smtClean="0"/>
              <a:t>Ciliary</a:t>
            </a:r>
            <a:r>
              <a:rPr lang="en-US" sz="3200" dirty="0" smtClean="0"/>
              <a:t> parasympathetic ganglion</a:t>
            </a:r>
          </a:p>
          <a:p>
            <a:r>
              <a:rPr lang="en-US" sz="3200" dirty="0" err="1" smtClean="0"/>
              <a:t>Opthalmic</a:t>
            </a:r>
            <a:r>
              <a:rPr lang="en-US" sz="3200" dirty="0" smtClean="0"/>
              <a:t> vessels</a:t>
            </a:r>
          </a:p>
          <a:p>
            <a:r>
              <a:rPr lang="en-US" sz="3200" dirty="0" err="1" smtClean="0"/>
              <a:t>Nasolacrimal</a:t>
            </a:r>
            <a:r>
              <a:rPr lang="en-US" sz="3200" dirty="0" smtClean="0"/>
              <a:t> apparatus</a:t>
            </a:r>
          </a:p>
          <a:p>
            <a:r>
              <a:rPr lang="en-US" sz="3200" dirty="0" smtClean="0"/>
              <a:t>Orbital fat and connective tissue</a:t>
            </a:r>
          </a:p>
        </p:txBody>
      </p:sp>
    </p:spTree>
    <p:extLst>
      <p:ext uri="{BB962C8B-B14F-4D97-AF65-F5344CB8AC3E}">
        <p14:creationId xmlns:p14="http://schemas.microsoft.com/office/powerpoint/2010/main" val="4214603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7" name="object 7"/>
          <p:cNvSpPr txBox="1">
            <a:spLocks noGrp="1"/>
          </p:cNvSpPr>
          <p:nvPr>
            <p:ph type="title"/>
          </p:nvPr>
        </p:nvSpPr>
        <p:spPr>
          <a:xfrm>
            <a:off x="1143000" y="304800"/>
            <a:ext cx="7845806" cy="1243930"/>
          </a:xfrm>
          <a:prstGeom prst="rect">
            <a:avLst/>
          </a:prstGeom>
        </p:spPr>
        <p:txBody>
          <a:bodyPr vert="horz" wrap="square" lIns="0" tIns="12700" rIns="0" bIns="0" rtlCol="0">
            <a:spAutoFit/>
          </a:bodyPr>
          <a:lstStyle/>
          <a:p>
            <a:pPr marL="12700" marR="5080" algn="l">
              <a:lnSpc>
                <a:spcPct val="100000"/>
              </a:lnSpc>
              <a:spcBef>
                <a:spcPts val="100"/>
              </a:spcBef>
              <a:tabLst>
                <a:tab pos="2551430" algn="l"/>
              </a:tabLst>
            </a:pPr>
            <a:r>
              <a:rPr dirty="0" smtClean="0"/>
              <a:t>NOSE</a:t>
            </a:r>
            <a:r>
              <a:rPr lang="en-GB" dirty="0"/>
              <a:t> </a:t>
            </a:r>
            <a:r>
              <a:rPr spc="-5" dirty="0" smtClean="0"/>
              <a:t>AND </a:t>
            </a:r>
            <a:r>
              <a:rPr spc="-455" dirty="0" smtClean="0"/>
              <a:t>P</a:t>
            </a:r>
            <a:r>
              <a:rPr dirty="0" smtClean="0"/>
              <a:t>ARA</a:t>
            </a:r>
            <a:r>
              <a:rPr spc="-20" dirty="0" smtClean="0"/>
              <a:t>N</a:t>
            </a:r>
            <a:r>
              <a:rPr dirty="0" smtClean="0"/>
              <a:t>AS</a:t>
            </a:r>
            <a:r>
              <a:rPr spc="-25" dirty="0" smtClean="0"/>
              <a:t>A</a:t>
            </a:r>
            <a:r>
              <a:rPr dirty="0" smtClean="0"/>
              <a:t>L  </a:t>
            </a:r>
            <a:r>
              <a:rPr spc="-5" dirty="0"/>
              <a:t>SINUSES</a:t>
            </a:r>
            <a:endParaRPr dirty="0"/>
          </a:p>
        </p:txBody>
      </p:sp>
      <p:sp>
        <p:nvSpPr>
          <p:cNvPr id="9" name="object 9"/>
          <p:cNvSpPr/>
          <p:nvPr/>
        </p:nvSpPr>
        <p:spPr>
          <a:xfrm>
            <a:off x="1600200" y="3124200"/>
            <a:ext cx="3505200" cy="3124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85672" y="554736"/>
            <a:ext cx="3470148" cy="113995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695909"/>
            <a:ext cx="2814320" cy="635000"/>
          </a:xfrm>
          <a:prstGeom prst="rect">
            <a:avLst/>
          </a:prstGeom>
        </p:spPr>
        <p:txBody>
          <a:bodyPr vert="horz" wrap="square" lIns="0" tIns="12065" rIns="0" bIns="0" rtlCol="0">
            <a:spAutoFit/>
          </a:bodyPr>
          <a:lstStyle/>
          <a:p>
            <a:pPr marL="12700">
              <a:lnSpc>
                <a:spcPct val="100000"/>
              </a:lnSpc>
              <a:spcBef>
                <a:spcPts val="95"/>
              </a:spcBef>
            </a:pPr>
            <a:r>
              <a:rPr spc="-10" dirty="0"/>
              <a:t>CONTENTS</a:t>
            </a:r>
          </a:p>
        </p:txBody>
      </p:sp>
      <p:sp>
        <p:nvSpPr>
          <p:cNvPr id="6" name="object 6"/>
          <p:cNvSpPr txBox="1"/>
          <p:nvPr/>
        </p:nvSpPr>
        <p:spPr>
          <a:xfrm>
            <a:off x="1596897" y="1846529"/>
            <a:ext cx="4599305" cy="2473434"/>
          </a:xfrm>
          <a:prstGeom prst="rect">
            <a:avLst/>
          </a:prstGeom>
        </p:spPr>
        <p:txBody>
          <a:bodyPr vert="horz" wrap="square" lIns="0" tIns="12700" rIns="0" bIns="0" rtlCol="0">
            <a:spAutoFit/>
          </a:bodyPr>
          <a:lstStyle/>
          <a:p>
            <a:pPr marL="295910" indent="-283210">
              <a:lnSpc>
                <a:spcPts val="3215"/>
              </a:lnSpc>
              <a:spcBef>
                <a:spcPts val="100"/>
              </a:spcBef>
              <a:buClr>
                <a:srgbClr val="A07B36"/>
              </a:buClr>
              <a:buSzPct val="79629"/>
              <a:buFont typeface="Wingdings"/>
              <a:buChar char=""/>
              <a:tabLst>
                <a:tab pos="296545" algn="l"/>
              </a:tabLst>
            </a:pPr>
            <a:r>
              <a:rPr sz="2700" spc="-5" dirty="0">
                <a:latin typeface="Arial"/>
                <a:cs typeface="Arial"/>
              </a:rPr>
              <a:t>INTRODUCTION</a:t>
            </a:r>
            <a:endParaRPr sz="2700" dirty="0">
              <a:latin typeface="Arial"/>
              <a:cs typeface="Arial"/>
            </a:endParaRPr>
          </a:p>
          <a:p>
            <a:pPr marL="295910" indent="-283210">
              <a:lnSpc>
                <a:spcPts val="3190"/>
              </a:lnSpc>
              <a:buClr>
                <a:srgbClr val="A07B36"/>
              </a:buClr>
              <a:buSzPct val="79629"/>
              <a:buFont typeface="Wingdings"/>
              <a:buChar char=""/>
              <a:tabLst>
                <a:tab pos="296545" algn="l"/>
              </a:tabLst>
            </a:pPr>
            <a:r>
              <a:rPr sz="2700" spc="-40" dirty="0" smtClean="0">
                <a:latin typeface="Arial"/>
                <a:cs typeface="Arial"/>
              </a:rPr>
              <a:t>ANATOMY</a:t>
            </a:r>
            <a:endParaRPr sz="2700" dirty="0">
              <a:latin typeface="Arial"/>
              <a:cs typeface="Arial"/>
            </a:endParaRPr>
          </a:p>
          <a:p>
            <a:pPr marL="295910" indent="-283210">
              <a:lnSpc>
                <a:spcPts val="3195"/>
              </a:lnSpc>
              <a:buClr>
                <a:srgbClr val="A07B36"/>
              </a:buClr>
              <a:buSzPct val="79629"/>
              <a:buFont typeface="Wingdings"/>
              <a:buChar char=""/>
              <a:tabLst>
                <a:tab pos="296545" algn="l"/>
                <a:tab pos="1685289" algn="l"/>
              </a:tabLst>
            </a:pPr>
            <a:r>
              <a:rPr sz="2700" spc="-5" dirty="0">
                <a:latin typeface="Arial"/>
                <a:cs typeface="Arial"/>
              </a:rPr>
              <a:t>BLOOD	</a:t>
            </a:r>
            <a:r>
              <a:rPr sz="2700" spc="-40" dirty="0">
                <a:latin typeface="Arial"/>
                <a:cs typeface="Arial"/>
              </a:rPr>
              <a:t>SUPPLY</a:t>
            </a:r>
            <a:endParaRPr sz="2700" dirty="0">
              <a:latin typeface="Arial"/>
              <a:cs typeface="Arial"/>
            </a:endParaRPr>
          </a:p>
          <a:p>
            <a:pPr marL="295910" indent="-283210">
              <a:lnSpc>
                <a:spcPts val="3195"/>
              </a:lnSpc>
              <a:buClr>
                <a:srgbClr val="A07B36"/>
              </a:buClr>
              <a:buSzPct val="79629"/>
              <a:buFont typeface="Wingdings"/>
              <a:buChar char=""/>
              <a:tabLst>
                <a:tab pos="296545" algn="l"/>
                <a:tab pos="1661160" algn="l"/>
              </a:tabLst>
            </a:pPr>
            <a:r>
              <a:rPr sz="2700" spc="-15" dirty="0">
                <a:latin typeface="Arial"/>
                <a:cs typeface="Arial"/>
              </a:rPr>
              <a:t>NERVE	</a:t>
            </a:r>
            <a:r>
              <a:rPr sz="2700" spc="-40" dirty="0">
                <a:latin typeface="Arial"/>
                <a:cs typeface="Arial"/>
              </a:rPr>
              <a:t>SUPPLY</a:t>
            </a:r>
            <a:endParaRPr sz="2700" dirty="0">
              <a:latin typeface="Arial"/>
              <a:cs typeface="Arial"/>
            </a:endParaRPr>
          </a:p>
          <a:p>
            <a:pPr marL="295910" indent="-283210">
              <a:lnSpc>
                <a:spcPts val="3190"/>
              </a:lnSpc>
              <a:buClr>
                <a:srgbClr val="A07B36"/>
              </a:buClr>
              <a:buSzPct val="79629"/>
              <a:buFont typeface="Wingdings"/>
              <a:buChar char=""/>
              <a:tabLst>
                <a:tab pos="296545" algn="l"/>
                <a:tab pos="2397760" algn="l"/>
              </a:tabLst>
            </a:pPr>
            <a:r>
              <a:rPr sz="2700" spc="-50" dirty="0">
                <a:latin typeface="Arial"/>
                <a:cs typeface="Arial"/>
              </a:rPr>
              <a:t>LYMPHATIC	</a:t>
            </a:r>
            <a:r>
              <a:rPr sz="2700" spc="-5" dirty="0">
                <a:latin typeface="Arial"/>
                <a:cs typeface="Arial"/>
              </a:rPr>
              <a:t>DRAINAGE</a:t>
            </a:r>
            <a:endParaRPr sz="2700" dirty="0">
              <a:latin typeface="Arial"/>
              <a:cs typeface="Arial"/>
            </a:endParaRPr>
          </a:p>
          <a:p>
            <a:pPr marL="295910" indent="-283210">
              <a:lnSpc>
                <a:spcPts val="3195"/>
              </a:lnSpc>
              <a:buClr>
                <a:srgbClr val="A07B36"/>
              </a:buClr>
              <a:buSzPct val="79629"/>
              <a:buFont typeface="Wingdings"/>
              <a:buChar char=""/>
              <a:tabLst>
                <a:tab pos="296545" algn="l"/>
                <a:tab pos="3133725" algn="l"/>
              </a:tabLst>
            </a:pPr>
            <a:r>
              <a:rPr sz="2700" spc="-5" dirty="0" smtClean="0">
                <a:latin typeface="Arial"/>
                <a:cs typeface="Arial"/>
              </a:rPr>
              <a:t>RADIOGRAPHIC</a:t>
            </a:r>
            <a:r>
              <a:rPr sz="2700" spc="-5" dirty="0">
                <a:latin typeface="Arial"/>
                <a:cs typeface="Arial"/>
              </a:rPr>
              <a:t>	</a:t>
            </a:r>
            <a:r>
              <a:rPr sz="2700" dirty="0" smtClean="0">
                <a:latin typeface="Arial"/>
                <a:cs typeface="Arial"/>
              </a:rPr>
              <a:t>VIEWS</a:t>
            </a:r>
            <a:endParaRPr sz="2700"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1187196" y="99060"/>
            <a:ext cx="4565904" cy="1136904"/>
          </a:xfrm>
          <a:prstGeom prst="rect">
            <a:avLst/>
          </a:prstGeom>
          <a:blipFill>
            <a:blip r:embed="rId6"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1514602" y="240918"/>
            <a:ext cx="3912235" cy="635000"/>
          </a:xfrm>
          <a:prstGeom prst="rect">
            <a:avLst/>
          </a:prstGeom>
        </p:spPr>
        <p:txBody>
          <a:bodyPr vert="horz" wrap="square" lIns="0" tIns="12065" rIns="0" bIns="0" rtlCol="0">
            <a:spAutoFit/>
          </a:bodyPr>
          <a:lstStyle/>
          <a:p>
            <a:pPr marL="12700">
              <a:lnSpc>
                <a:spcPct val="100000"/>
              </a:lnSpc>
              <a:spcBef>
                <a:spcPts val="95"/>
              </a:spcBef>
            </a:pPr>
            <a:r>
              <a:rPr spc="-10" dirty="0"/>
              <a:t>INTRODUCTION</a:t>
            </a:r>
          </a:p>
        </p:txBody>
      </p:sp>
      <p:sp>
        <p:nvSpPr>
          <p:cNvPr id="15" name="object 15"/>
          <p:cNvSpPr/>
          <p:nvPr/>
        </p:nvSpPr>
        <p:spPr>
          <a:xfrm>
            <a:off x="2072639" y="1447800"/>
            <a:ext cx="6224016" cy="480060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txBox="1"/>
          <p:nvPr/>
        </p:nvSpPr>
        <p:spPr>
          <a:xfrm>
            <a:off x="1380489" y="177495"/>
            <a:ext cx="4181475" cy="3028950"/>
          </a:xfrm>
          <a:prstGeom prst="rect">
            <a:avLst/>
          </a:prstGeom>
        </p:spPr>
        <p:txBody>
          <a:bodyPr vert="horz" wrap="square" lIns="0" tIns="12700" rIns="0" bIns="0" rtlCol="0">
            <a:spAutoFit/>
          </a:bodyPr>
          <a:lstStyle/>
          <a:p>
            <a:pPr marL="295910" marR="6985" indent="-283210" algn="just">
              <a:lnSpc>
                <a:spcPct val="100000"/>
              </a:lnSpc>
              <a:spcBef>
                <a:spcPts val="100"/>
              </a:spcBef>
              <a:buClr>
                <a:srgbClr val="513D1B"/>
              </a:buClr>
              <a:buSzPct val="79166"/>
              <a:buFont typeface="Wingdings"/>
              <a:buChar char=""/>
              <a:tabLst>
                <a:tab pos="296545" algn="l"/>
              </a:tabLst>
            </a:pPr>
            <a:r>
              <a:rPr sz="2400" b="1" dirty="0">
                <a:latin typeface="Arial"/>
                <a:cs typeface="Arial"/>
              </a:rPr>
              <a:t>Maxillary </a:t>
            </a:r>
            <a:r>
              <a:rPr sz="2400" b="1" spc="-5" dirty="0">
                <a:latin typeface="Arial"/>
                <a:cs typeface="Arial"/>
              </a:rPr>
              <a:t>sinus </a:t>
            </a:r>
            <a:r>
              <a:rPr sz="2400" b="1" dirty="0">
                <a:latin typeface="Arial"/>
                <a:cs typeface="Arial"/>
              </a:rPr>
              <a:t>- </a:t>
            </a:r>
            <a:r>
              <a:rPr sz="2400" spc="-5" dirty="0">
                <a:latin typeface="Arial"/>
                <a:cs typeface="Arial"/>
              </a:rPr>
              <a:t>first </a:t>
            </a:r>
            <a:r>
              <a:rPr sz="2400" dirty="0">
                <a:latin typeface="Arial"/>
                <a:cs typeface="Arial"/>
              </a:rPr>
              <a:t>to </a:t>
            </a:r>
            <a:r>
              <a:rPr sz="2400" spc="-5" dirty="0">
                <a:latin typeface="Arial"/>
                <a:cs typeface="Arial"/>
              </a:rPr>
              <a:t>be  </a:t>
            </a:r>
            <a:r>
              <a:rPr sz="2400" dirty="0">
                <a:latin typeface="Arial"/>
                <a:cs typeface="Arial"/>
              </a:rPr>
              <a:t>developed </a:t>
            </a:r>
            <a:r>
              <a:rPr sz="2400" spc="-5" dirty="0">
                <a:latin typeface="Arial"/>
                <a:cs typeface="Arial"/>
              </a:rPr>
              <a:t>and </a:t>
            </a:r>
            <a:r>
              <a:rPr sz="2400" dirty="0">
                <a:latin typeface="Arial"/>
                <a:cs typeface="Arial"/>
              </a:rPr>
              <a:t>aerated </a:t>
            </a:r>
            <a:r>
              <a:rPr sz="2400" spc="-5" dirty="0">
                <a:latin typeface="Arial"/>
                <a:cs typeface="Arial"/>
              </a:rPr>
              <a:t>at  birth.</a:t>
            </a:r>
            <a:endParaRPr sz="2400">
              <a:latin typeface="Arial"/>
              <a:cs typeface="Arial"/>
            </a:endParaRPr>
          </a:p>
          <a:p>
            <a:pPr marL="295910" marR="5080" indent="-283210" algn="just">
              <a:lnSpc>
                <a:spcPct val="100000"/>
              </a:lnSpc>
              <a:spcBef>
                <a:spcPts val="605"/>
              </a:spcBef>
              <a:buClr>
                <a:srgbClr val="513D1B"/>
              </a:buClr>
              <a:buSzPct val="79166"/>
              <a:buFont typeface="Wingdings"/>
              <a:buChar char=""/>
              <a:tabLst>
                <a:tab pos="296545" algn="l"/>
              </a:tabLst>
            </a:pPr>
            <a:r>
              <a:rPr sz="2400" spc="-5" dirty="0">
                <a:latin typeface="Arial"/>
                <a:cs typeface="Arial"/>
              </a:rPr>
              <a:t>shows biphasic </a:t>
            </a:r>
            <a:r>
              <a:rPr sz="2400" dirty="0">
                <a:latin typeface="Arial"/>
                <a:cs typeface="Arial"/>
              </a:rPr>
              <a:t>growth. The  first </a:t>
            </a:r>
            <a:r>
              <a:rPr sz="2400" spc="-5" dirty="0">
                <a:latin typeface="Arial"/>
                <a:cs typeface="Arial"/>
              </a:rPr>
              <a:t>growth phase </a:t>
            </a:r>
            <a:r>
              <a:rPr sz="2400" dirty="0">
                <a:latin typeface="Arial"/>
                <a:cs typeface="Arial"/>
              </a:rPr>
              <a:t>during the  first </a:t>
            </a:r>
            <a:r>
              <a:rPr sz="2400" spc="-5" dirty="0">
                <a:latin typeface="Arial"/>
                <a:cs typeface="Arial"/>
              </a:rPr>
              <a:t>three years of life, and  the next growth </a:t>
            </a:r>
            <a:r>
              <a:rPr sz="2400" dirty="0">
                <a:latin typeface="Arial"/>
                <a:cs typeface="Arial"/>
              </a:rPr>
              <a:t>phase </a:t>
            </a:r>
            <a:r>
              <a:rPr sz="2400" spc="-5" dirty="0">
                <a:latin typeface="Arial"/>
                <a:cs typeface="Arial"/>
              </a:rPr>
              <a:t>occur  between 7 </a:t>
            </a:r>
            <a:r>
              <a:rPr sz="2400" dirty="0">
                <a:latin typeface="Arial"/>
                <a:cs typeface="Arial"/>
              </a:rPr>
              <a:t>– </a:t>
            </a:r>
            <a:r>
              <a:rPr sz="2400" spc="-5" dirty="0">
                <a:latin typeface="Arial"/>
                <a:cs typeface="Arial"/>
              </a:rPr>
              <a:t>18</a:t>
            </a:r>
            <a:r>
              <a:rPr sz="2400" spc="5" dirty="0">
                <a:latin typeface="Arial"/>
                <a:cs typeface="Arial"/>
              </a:rPr>
              <a:t> </a:t>
            </a:r>
            <a:r>
              <a:rPr sz="2400" spc="-5" dirty="0">
                <a:latin typeface="Arial"/>
                <a:cs typeface="Arial"/>
              </a:rPr>
              <a:t>years.</a:t>
            </a:r>
            <a:endParaRPr sz="2400">
              <a:latin typeface="Arial"/>
              <a:cs typeface="Arial"/>
            </a:endParaRPr>
          </a:p>
        </p:txBody>
      </p:sp>
      <p:sp>
        <p:nvSpPr>
          <p:cNvPr id="14" name="object 14"/>
          <p:cNvSpPr txBox="1"/>
          <p:nvPr/>
        </p:nvSpPr>
        <p:spPr>
          <a:xfrm>
            <a:off x="1380489" y="3256610"/>
            <a:ext cx="4140200" cy="1931035"/>
          </a:xfrm>
          <a:prstGeom prst="rect">
            <a:avLst/>
          </a:prstGeom>
        </p:spPr>
        <p:txBody>
          <a:bodyPr vert="horz" wrap="square" lIns="0" tIns="12700" rIns="0" bIns="0" rtlCol="0">
            <a:spAutoFit/>
          </a:bodyPr>
          <a:lstStyle/>
          <a:p>
            <a:pPr marL="295910" marR="5080"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Initially located medial </a:t>
            </a:r>
            <a:r>
              <a:rPr sz="2400" dirty="0">
                <a:latin typeface="Arial"/>
                <a:cs typeface="Arial"/>
              </a:rPr>
              <a:t>to the  </a:t>
            </a:r>
            <a:r>
              <a:rPr sz="2400" spc="-5" dirty="0">
                <a:latin typeface="Arial"/>
                <a:cs typeface="Arial"/>
              </a:rPr>
              <a:t>orbit, later sinus extends  laterally </a:t>
            </a:r>
            <a:r>
              <a:rPr sz="2400" dirty="0">
                <a:latin typeface="Arial"/>
                <a:cs typeface="Arial"/>
              </a:rPr>
              <a:t>&amp; </a:t>
            </a:r>
            <a:r>
              <a:rPr sz="2400" spc="-20" dirty="0">
                <a:latin typeface="Arial"/>
                <a:cs typeface="Arial"/>
              </a:rPr>
              <a:t>Inferiorly.</a:t>
            </a:r>
            <a:endParaRPr sz="2400">
              <a:latin typeface="Arial"/>
              <a:cs typeface="Arial"/>
            </a:endParaRPr>
          </a:p>
          <a:p>
            <a:pPr marL="295910" marR="479425" indent="-283210">
              <a:lnSpc>
                <a:spcPct val="100000"/>
              </a:lnSpc>
              <a:spcBef>
                <a:spcPts val="605"/>
              </a:spcBef>
              <a:buClr>
                <a:srgbClr val="513D1B"/>
              </a:buClr>
              <a:buSzPct val="79166"/>
              <a:buFont typeface="Wingdings"/>
              <a:buChar char=""/>
              <a:tabLst>
                <a:tab pos="296545" algn="l"/>
              </a:tabLst>
            </a:pPr>
            <a:r>
              <a:rPr sz="2400" spc="-5" dirty="0">
                <a:latin typeface="Arial"/>
                <a:cs typeface="Arial"/>
              </a:rPr>
              <a:t>Floor </a:t>
            </a:r>
            <a:r>
              <a:rPr sz="2400" dirty="0">
                <a:latin typeface="Arial"/>
                <a:cs typeface="Arial"/>
              </a:rPr>
              <a:t>of </a:t>
            </a:r>
            <a:r>
              <a:rPr sz="2400" spc="-5" dirty="0">
                <a:latin typeface="Arial"/>
                <a:cs typeface="Arial"/>
              </a:rPr>
              <a:t>sinus does </a:t>
            </a:r>
            <a:r>
              <a:rPr sz="2400" dirty="0">
                <a:latin typeface="Arial"/>
                <a:cs typeface="Arial"/>
              </a:rPr>
              <a:t>not  </a:t>
            </a:r>
            <a:r>
              <a:rPr sz="2400" spc="-5" dirty="0">
                <a:latin typeface="Arial"/>
                <a:cs typeface="Arial"/>
              </a:rPr>
              <a:t>extend below </a:t>
            </a:r>
            <a:r>
              <a:rPr sz="2400" dirty="0">
                <a:latin typeface="Arial"/>
                <a:cs typeface="Arial"/>
              </a:rPr>
              <a:t>the </a:t>
            </a:r>
            <a:r>
              <a:rPr sz="2400" spc="-5" dirty="0">
                <a:latin typeface="Arial"/>
                <a:cs typeface="Arial"/>
              </a:rPr>
              <a:t>level</a:t>
            </a:r>
            <a:r>
              <a:rPr sz="2400" spc="-15" dirty="0">
                <a:latin typeface="Arial"/>
                <a:cs typeface="Arial"/>
              </a:rPr>
              <a:t> </a:t>
            </a:r>
            <a:r>
              <a:rPr sz="2400" dirty="0">
                <a:latin typeface="Arial"/>
                <a:cs typeface="Arial"/>
              </a:rPr>
              <a:t>of</a:t>
            </a:r>
            <a:endParaRPr sz="2400">
              <a:latin typeface="Arial"/>
              <a:cs typeface="Arial"/>
            </a:endParaRPr>
          </a:p>
        </p:txBody>
      </p:sp>
      <p:sp>
        <p:nvSpPr>
          <p:cNvPr id="15" name="object 15"/>
          <p:cNvSpPr txBox="1"/>
          <p:nvPr/>
        </p:nvSpPr>
        <p:spPr>
          <a:xfrm>
            <a:off x="1663954" y="5162550"/>
            <a:ext cx="385826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nasal </a:t>
            </a:r>
            <a:r>
              <a:rPr sz="2400" dirty="0">
                <a:latin typeface="Arial"/>
                <a:cs typeface="Arial"/>
              </a:rPr>
              <a:t>cavity </a:t>
            </a:r>
            <a:r>
              <a:rPr sz="2400" spc="-5" dirty="0">
                <a:latin typeface="Arial"/>
                <a:cs typeface="Arial"/>
              </a:rPr>
              <a:t>until </a:t>
            </a:r>
            <a:r>
              <a:rPr sz="2400" dirty="0">
                <a:latin typeface="Arial"/>
                <a:cs typeface="Arial"/>
              </a:rPr>
              <a:t>the  </a:t>
            </a:r>
            <a:r>
              <a:rPr sz="2400" spc="-5" dirty="0">
                <a:latin typeface="Arial"/>
                <a:cs typeface="Arial"/>
              </a:rPr>
              <a:t>eruption </a:t>
            </a:r>
            <a:r>
              <a:rPr sz="2400" dirty="0">
                <a:latin typeface="Arial"/>
                <a:cs typeface="Arial"/>
              </a:rPr>
              <a:t>of </a:t>
            </a:r>
            <a:r>
              <a:rPr sz="2400" spc="-5" dirty="0">
                <a:latin typeface="Arial"/>
                <a:cs typeface="Arial"/>
              </a:rPr>
              <a:t>permenant</a:t>
            </a:r>
            <a:r>
              <a:rPr sz="2400" spc="5" dirty="0">
                <a:latin typeface="Arial"/>
                <a:cs typeface="Arial"/>
              </a:rPr>
              <a:t> </a:t>
            </a:r>
            <a:r>
              <a:rPr sz="2400" dirty="0">
                <a:latin typeface="Arial"/>
                <a:cs typeface="Arial"/>
              </a:rPr>
              <a:t>teeth.</a:t>
            </a:r>
            <a:endParaRPr sz="2400">
              <a:latin typeface="Arial"/>
              <a:cs typeface="Arial"/>
            </a:endParaRPr>
          </a:p>
        </p:txBody>
      </p:sp>
      <p:sp>
        <p:nvSpPr>
          <p:cNvPr id="16" name="object 16"/>
          <p:cNvSpPr/>
          <p:nvPr/>
        </p:nvSpPr>
        <p:spPr>
          <a:xfrm>
            <a:off x="6858761" y="3124961"/>
            <a:ext cx="2286000" cy="1905000"/>
          </a:xfrm>
          <a:custGeom>
            <a:avLst/>
            <a:gdLst/>
            <a:ahLst/>
            <a:cxnLst/>
            <a:rect l="l" t="t" r="r" b="b"/>
            <a:pathLst>
              <a:path w="2286000" h="1905000">
                <a:moveTo>
                  <a:pt x="0" y="1905000"/>
                </a:moveTo>
                <a:lnTo>
                  <a:pt x="2286000" y="1905000"/>
                </a:lnTo>
                <a:lnTo>
                  <a:pt x="2286000" y="0"/>
                </a:lnTo>
                <a:lnTo>
                  <a:pt x="0" y="0"/>
                </a:lnTo>
                <a:lnTo>
                  <a:pt x="0" y="1905000"/>
                </a:lnTo>
                <a:close/>
              </a:path>
            </a:pathLst>
          </a:custGeom>
          <a:solidFill>
            <a:srgbClr val="93B6D2"/>
          </a:solidFill>
        </p:spPr>
        <p:txBody>
          <a:bodyPr wrap="square" lIns="0" tIns="0" rIns="0" bIns="0" rtlCol="0"/>
          <a:lstStyle/>
          <a:p>
            <a:endParaRPr/>
          </a:p>
        </p:txBody>
      </p:sp>
      <p:sp>
        <p:nvSpPr>
          <p:cNvPr id="17" name="object 17"/>
          <p:cNvSpPr/>
          <p:nvPr/>
        </p:nvSpPr>
        <p:spPr>
          <a:xfrm>
            <a:off x="6858761" y="3124961"/>
            <a:ext cx="2286000" cy="1905000"/>
          </a:xfrm>
          <a:custGeom>
            <a:avLst/>
            <a:gdLst/>
            <a:ahLst/>
            <a:cxnLst/>
            <a:rect l="l" t="t" r="r" b="b"/>
            <a:pathLst>
              <a:path w="2286000" h="1905000">
                <a:moveTo>
                  <a:pt x="0" y="1905000"/>
                </a:moveTo>
                <a:lnTo>
                  <a:pt x="2286000" y="1905000"/>
                </a:lnTo>
                <a:lnTo>
                  <a:pt x="2286000" y="0"/>
                </a:lnTo>
                <a:lnTo>
                  <a:pt x="0" y="0"/>
                </a:lnTo>
                <a:lnTo>
                  <a:pt x="0" y="1905000"/>
                </a:lnTo>
                <a:close/>
              </a:path>
            </a:pathLst>
          </a:custGeom>
          <a:ln w="25908">
            <a:solidFill>
              <a:srgbClr val="6B859A"/>
            </a:solidFill>
          </a:ln>
        </p:spPr>
        <p:txBody>
          <a:bodyPr wrap="square" lIns="0" tIns="0" rIns="0" bIns="0" rtlCol="0"/>
          <a:lstStyle/>
          <a:p>
            <a:endParaRPr/>
          </a:p>
        </p:txBody>
      </p:sp>
      <p:sp>
        <p:nvSpPr>
          <p:cNvPr id="18" name="object 18"/>
          <p:cNvSpPr txBox="1"/>
          <p:nvPr/>
        </p:nvSpPr>
        <p:spPr>
          <a:xfrm>
            <a:off x="7054342" y="3415106"/>
            <a:ext cx="1894839" cy="1305560"/>
          </a:xfrm>
          <a:prstGeom prst="rect">
            <a:avLst/>
          </a:prstGeom>
        </p:spPr>
        <p:txBody>
          <a:bodyPr vert="horz" wrap="square" lIns="0" tIns="12065" rIns="0" bIns="0" rtlCol="0">
            <a:spAutoFit/>
          </a:bodyPr>
          <a:lstStyle/>
          <a:p>
            <a:pPr marL="12700" marR="5080" algn="ctr">
              <a:lnSpc>
                <a:spcPct val="100000"/>
              </a:lnSpc>
              <a:spcBef>
                <a:spcPts val="95"/>
              </a:spcBef>
            </a:pPr>
            <a:r>
              <a:rPr sz="2800" spc="-5" dirty="0">
                <a:solidFill>
                  <a:srgbClr val="FFFFFF"/>
                </a:solidFill>
                <a:latin typeface="Arial"/>
                <a:cs typeface="Arial"/>
              </a:rPr>
              <a:t>1=n</a:t>
            </a:r>
            <a:r>
              <a:rPr sz="2800" dirty="0">
                <a:solidFill>
                  <a:srgbClr val="FFFFFF"/>
                </a:solidFill>
                <a:latin typeface="Arial"/>
                <a:cs typeface="Arial"/>
              </a:rPr>
              <a:t>e</a:t>
            </a:r>
            <a:r>
              <a:rPr sz="2800" spc="-5" dirty="0">
                <a:solidFill>
                  <a:srgbClr val="FFFFFF"/>
                </a:solidFill>
                <a:latin typeface="Arial"/>
                <a:cs typeface="Arial"/>
              </a:rPr>
              <a:t>wbor</a:t>
            </a:r>
            <a:r>
              <a:rPr sz="2800" dirty="0">
                <a:solidFill>
                  <a:srgbClr val="FFFFFF"/>
                </a:solidFill>
                <a:latin typeface="Arial"/>
                <a:cs typeface="Arial"/>
              </a:rPr>
              <a:t>n,  </a:t>
            </a:r>
            <a:r>
              <a:rPr sz="2800" spc="-5" dirty="0">
                <a:solidFill>
                  <a:srgbClr val="FFFFFF"/>
                </a:solidFill>
                <a:latin typeface="Arial"/>
                <a:cs typeface="Arial"/>
              </a:rPr>
              <a:t>2=12 yrs  3=adult</a:t>
            </a:r>
            <a:endParaRPr sz="2800">
              <a:latin typeface="Arial"/>
              <a:cs typeface="Arial"/>
            </a:endParaRPr>
          </a:p>
        </p:txBody>
      </p:sp>
      <p:sp>
        <p:nvSpPr>
          <p:cNvPr id="19" name="object 19"/>
          <p:cNvSpPr/>
          <p:nvPr/>
        </p:nvSpPr>
        <p:spPr>
          <a:xfrm>
            <a:off x="5638800" y="457200"/>
            <a:ext cx="3505199" cy="26670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txBox="1"/>
          <p:nvPr/>
        </p:nvSpPr>
        <p:spPr>
          <a:xfrm>
            <a:off x="1596897" y="1534414"/>
            <a:ext cx="3126105" cy="3028315"/>
          </a:xfrm>
          <a:prstGeom prst="rect">
            <a:avLst/>
          </a:prstGeom>
        </p:spPr>
        <p:txBody>
          <a:bodyPr vert="horz" wrap="square" lIns="0" tIns="12700" rIns="0" bIns="0" rtlCol="0">
            <a:spAutoFit/>
          </a:bodyPr>
          <a:lstStyle/>
          <a:p>
            <a:pPr marL="295910" marR="5080" indent="-283210" algn="just">
              <a:lnSpc>
                <a:spcPct val="100000"/>
              </a:lnSpc>
              <a:spcBef>
                <a:spcPts val="100"/>
              </a:spcBef>
              <a:buSzPct val="79166"/>
              <a:buFont typeface="Wingdings"/>
              <a:buChar char=""/>
              <a:tabLst>
                <a:tab pos="296545" algn="l"/>
              </a:tabLst>
            </a:pPr>
            <a:r>
              <a:rPr sz="2400" b="1" spc="-5" dirty="0">
                <a:latin typeface="Arial"/>
                <a:cs typeface="Arial"/>
              </a:rPr>
              <a:t>Sphenoidal sinus  </a:t>
            </a:r>
            <a:r>
              <a:rPr sz="2400" spc="-5" dirty="0">
                <a:latin typeface="Arial"/>
                <a:cs typeface="Arial"/>
              </a:rPr>
              <a:t>is undevoleped </a:t>
            </a:r>
            <a:r>
              <a:rPr sz="2400" dirty="0">
                <a:latin typeface="Arial"/>
                <a:cs typeface="Arial"/>
              </a:rPr>
              <a:t>and  </a:t>
            </a:r>
            <a:r>
              <a:rPr sz="2400" spc="-5" dirty="0">
                <a:latin typeface="Arial"/>
                <a:cs typeface="Arial"/>
              </a:rPr>
              <a:t>non-aereated at  birth.</a:t>
            </a:r>
            <a:endParaRPr sz="2400">
              <a:latin typeface="Arial"/>
              <a:cs typeface="Arial"/>
            </a:endParaRPr>
          </a:p>
          <a:p>
            <a:pPr marL="295910" marR="5715" indent="-283210">
              <a:lnSpc>
                <a:spcPct val="100000"/>
              </a:lnSpc>
              <a:spcBef>
                <a:spcPts val="600"/>
              </a:spcBef>
              <a:buSzPct val="79166"/>
              <a:buFont typeface="Wingdings"/>
              <a:buChar char=""/>
              <a:tabLst>
                <a:tab pos="296545" algn="l"/>
                <a:tab pos="1695450" algn="l"/>
                <a:tab pos="2858135" algn="l"/>
              </a:tabLst>
            </a:pPr>
            <a:r>
              <a:rPr sz="2400" spc="-5" dirty="0">
                <a:latin typeface="Arial"/>
                <a:cs typeface="Arial"/>
              </a:rPr>
              <a:t>A</a:t>
            </a:r>
            <a:r>
              <a:rPr sz="2400" spc="-15" dirty="0">
                <a:latin typeface="Arial"/>
                <a:cs typeface="Arial"/>
              </a:rPr>
              <a:t>e</a:t>
            </a:r>
            <a:r>
              <a:rPr sz="2400" spc="-5" dirty="0">
                <a:latin typeface="Arial"/>
                <a:cs typeface="Arial"/>
              </a:rPr>
              <a:t>rati</a:t>
            </a:r>
            <a:r>
              <a:rPr sz="2400" dirty="0">
                <a:latin typeface="Arial"/>
                <a:cs typeface="Arial"/>
              </a:rPr>
              <a:t>o</a:t>
            </a:r>
            <a:r>
              <a:rPr sz="2400" spc="-5" dirty="0">
                <a:latin typeface="Arial"/>
                <a:cs typeface="Arial"/>
              </a:rPr>
              <a:t>n</a:t>
            </a:r>
            <a:r>
              <a:rPr sz="2400" dirty="0">
                <a:latin typeface="Arial"/>
                <a:cs typeface="Arial"/>
              </a:rPr>
              <a:t>	</a:t>
            </a:r>
            <a:r>
              <a:rPr sz="2400" spc="-5" dirty="0">
                <a:latin typeface="Arial"/>
                <a:cs typeface="Arial"/>
              </a:rPr>
              <a:t>beg</a:t>
            </a:r>
            <a:r>
              <a:rPr sz="2400" dirty="0">
                <a:latin typeface="Arial"/>
                <a:cs typeface="Arial"/>
              </a:rPr>
              <a:t>i</a:t>
            </a:r>
            <a:r>
              <a:rPr sz="2400" spc="-5" dirty="0">
                <a:latin typeface="Arial"/>
                <a:cs typeface="Arial"/>
              </a:rPr>
              <a:t>ns</a:t>
            </a:r>
            <a:r>
              <a:rPr sz="2400" dirty="0">
                <a:latin typeface="Arial"/>
                <a:cs typeface="Arial"/>
              </a:rPr>
              <a:t>	</a:t>
            </a:r>
            <a:r>
              <a:rPr sz="2400" spc="-5" dirty="0">
                <a:latin typeface="Arial"/>
                <a:cs typeface="Arial"/>
              </a:rPr>
              <a:t>at  age 3years and </a:t>
            </a:r>
            <a:r>
              <a:rPr sz="2400" dirty="0">
                <a:latin typeface="Arial"/>
                <a:cs typeface="Arial"/>
              </a:rPr>
              <a:t>then  progresses  </a:t>
            </a:r>
            <a:r>
              <a:rPr sz="2400" spc="-20" dirty="0">
                <a:latin typeface="Arial"/>
                <a:cs typeface="Arial"/>
              </a:rPr>
              <a:t>posteriorly.</a:t>
            </a:r>
            <a:endParaRPr sz="2400">
              <a:latin typeface="Arial"/>
              <a:cs typeface="Arial"/>
            </a:endParaRPr>
          </a:p>
        </p:txBody>
      </p:sp>
      <p:sp>
        <p:nvSpPr>
          <p:cNvPr id="14" name="object 14"/>
          <p:cNvSpPr/>
          <p:nvPr/>
        </p:nvSpPr>
        <p:spPr>
          <a:xfrm>
            <a:off x="5486400" y="762000"/>
            <a:ext cx="3505200" cy="419100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5487161" y="4953761"/>
            <a:ext cx="3657600" cy="914400"/>
          </a:xfrm>
          <a:custGeom>
            <a:avLst/>
            <a:gdLst/>
            <a:ahLst/>
            <a:cxnLst/>
            <a:rect l="l" t="t" r="r" b="b"/>
            <a:pathLst>
              <a:path w="3657600" h="914400">
                <a:moveTo>
                  <a:pt x="0" y="914400"/>
                </a:moveTo>
                <a:lnTo>
                  <a:pt x="3657599" y="914400"/>
                </a:lnTo>
                <a:lnTo>
                  <a:pt x="3657599" y="0"/>
                </a:lnTo>
                <a:lnTo>
                  <a:pt x="0" y="0"/>
                </a:lnTo>
                <a:lnTo>
                  <a:pt x="0" y="914400"/>
                </a:lnTo>
                <a:close/>
              </a:path>
            </a:pathLst>
          </a:custGeom>
          <a:solidFill>
            <a:srgbClr val="93B6D2"/>
          </a:solidFill>
        </p:spPr>
        <p:txBody>
          <a:bodyPr wrap="square" lIns="0" tIns="0" rIns="0" bIns="0" rtlCol="0"/>
          <a:lstStyle/>
          <a:p>
            <a:endParaRPr/>
          </a:p>
        </p:txBody>
      </p:sp>
      <p:sp>
        <p:nvSpPr>
          <p:cNvPr id="16" name="object 16"/>
          <p:cNvSpPr/>
          <p:nvPr/>
        </p:nvSpPr>
        <p:spPr>
          <a:xfrm>
            <a:off x="5487161" y="4953761"/>
            <a:ext cx="3657600" cy="914400"/>
          </a:xfrm>
          <a:custGeom>
            <a:avLst/>
            <a:gdLst/>
            <a:ahLst/>
            <a:cxnLst/>
            <a:rect l="l" t="t" r="r" b="b"/>
            <a:pathLst>
              <a:path w="3657600" h="914400">
                <a:moveTo>
                  <a:pt x="0" y="914400"/>
                </a:moveTo>
                <a:lnTo>
                  <a:pt x="3657599" y="914400"/>
                </a:lnTo>
                <a:lnTo>
                  <a:pt x="3657599" y="0"/>
                </a:lnTo>
                <a:lnTo>
                  <a:pt x="0" y="0"/>
                </a:lnTo>
                <a:lnTo>
                  <a:pt x="0" y="914400"/>
                </a:lnTo>
                <a:close/>
              </a:path>
            </a:pathLst>
          </a:custGeom>
          <a:ln w="25908">
            <a:solidFill>
              <a:srgbClr val="6B859A"/>
            </a:solidFill>
          </a:ln>
        </p:spPr>
        <p:txBody>
          <a:bodyPr wrap="square" lIns="0" tIns="0" rIns="0" bIns="0" rtlCol="0"/>
          <a:lstStyle/>
          <a:p>
            <a:endParaRPr/>
          </a:p>
        </p:txBody>
      </p:sp>
      <p:sp>
        <p:nvSpPr>
          <p:cNvPr id="17" name="object 17"/>
          <p:cNvSpPr txBox="1"/>
          <p:nvPr/>
        </p:nvSpPr>
        <p:spPr>
          <a:xfrm>
            <a:off x="5696203" y="5117668"/>
            <a:ext cx="3237230" cy="574675"/>
          </a:xfrm>
          <a:prstGeom prst="rect">
            <a:avLst/>
          </a:prstGeom>
        </p:spPr>
        <p:txBody>
          <a:bodyPr vert="horz" wrap="square" lIns="0" tIns="12700" rIns="0" bIns="0" rtlCol="0">
            <a:spAutoFit/>
          </a:bodyPr>
          <a:lstStyle/>
          <a:p>
            <a:pPr marL="2540" algn="ctr">
              <a:lnSpc>
                <a:spcPct val="100000"/>
              </a:lnSpc>
              <a:spcBef>
                <a:spcPts val="100"/>
              </a:spcBef>
            </a:pPr>
            <a:r>
              <a:rPr sz="1800" spc="-10" dirty="0">
                <a:solidFill>
                  <a:srgbClr val="FFFFFF"/>
                </a:solidFill>
                <a:latin typeface="Arial"/>
                <a:cs typeface="Arial"/>
              </a:rPr>
              <a:t>sphenoid: 1=newborn,</a:t>
            </a:r>
            <a:r>
              <a:rPr sz="1800" spc="65" dirty="0">
                <a:solidFill>
                  <a:srgbClr val="FFFFFF"/>
                </a:solidFill>
                <a:latin typeface="Arial"/>
                <a:cs typeface="Arial"/>
              </a:rPr>
              <a:t> </a:t>
            </a:r>
            <a:r>
              <a:rPr sz="1800" spc="-10" dirty="0">
                <a:solidFill>
                  <a:srgbClr val="FFFFFF"/>
                </a:solidFill>
                <a:latin typeface="Arial"/>
                <a:cs typeface="Arial"/>
              </a:rPr>
              <a:t>2=3yo,</a:t>
            </a:r>
            <a:endParaRPr sz="1800">
              <a:latin typeface="Arial"/>
              <a:cs typeface="Arial"/>
            </a:endParaRPr>
          </a:p>
          <a:p>
            <a:pPr algn="ctr">
              <a:lnSpc>
                <a:spcPct val="100000"/>
              </a:lnSpc>
              <a:spcBef>
                <a:spcPts val="5"/>
              </a:spcBef>
            </a:pPr>
            <a:r>
              <a:rPr sz="1800" spc="-10" dirty="0">
                <a:solidFill>
                  <a:srgbClr val="FFFFFF"/>
                </a:solidFill>
                <a:latin typeface="Arial"/>
                <a:cs typeface="Arial"/>
              </a:rPr>
              <a:t>3=5yo, 4=7yo, 5=12yo,</a:t>
            </a:r>
            <a:r>
              <a:rPr sz="1800" spc="105" dirty="0">
                <a:solidFill>
                  <a:srgbClr val="FFFFFF"/>
                </a:solidFill>
                <a:latin typeface="Arial"/>
                <a:cs typeface="Arial"/>
              </a:rPr>
              <a:t> </a:t>
            </a:r>
            <a:r>
              <a:rPr sz="1800" spc="-5" dirty="0">
                <a:solidFill>
                  <a:srgbClr val="FFFFFF"/>
                </a:solidFill>
                <a:latin typeface="Arial"/>
                <a:cs typeface="Arial"/>
              </a:rPr>
              <a:t>6=adult,</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txBox="1"/>
          <p:nvPr/>
        </p:nvSpPr>
        <p:spPr>
          <a:xfrm>
            <a:off x="1609089" y="1244853"/>
            <a:ext cx="6716395" cy="2738755"/>
          </a:xfrm>
          <a:prstGeom prst="rect">
            <a:avLst/>
          </a:prstGeom>
        </p:spPr>
        <p:txBody>
          <a:bodyPr vert="horz" wrap="square" lIns="0" tIns="12700" rIns="0" bIns="0" rtlCol="0">
            <a:spAutoFit/>
          </a:bodyPr>
          <a:lstStyle/>
          <a:p>
            <a:pPr marL="295910" marR="100965" indent="-283210" algn="just">
              <a:lnSpc>
                <a:spcPct val="100000"/>
              </a:lnSpc>
              <a:spcBef>
                <a:spcPts val="100"/>
              </a:spcBef>
              <a:buClr>
                <a:srgbClr val="513D1B"/>
              </a:buClr>
              <a:buSzPct val="79166"/>
              <a:buFont typeface="Wingdings"/>
              <a:buChar char=""/>
              <a:tabLst>
                <a:tab pos="296545" algn="l"/>
              </a:tabLst>
            </a:pPr>
            <a:r>
              <a:rPr sz="2400" b="1" dirty="0">
                <a:latin typeface="Arial"/>
                <a:cs typeface="Arial"/>
              </a:rPr>
              <a:t>Ethmoid </a:t>
            </a:r>
            <a:r>
              <a:rPr sz="2400" b="1" spc="-5" dirty="0">
                <a:latin typeface="Arial"/>
                <a:cs typeface="Arial"/>
              </a:rPr>
              <a:t>air cells</a:t>
            </a:r>
            <a:r>
              <a:rPr sz="2400" spc="-5" dirty="0">
                <a:latin typeface="Arial"/>
                <a:cs typeface="Arial"/>
              </a:rPr>
              <a:t>-develop during puberty and  develop slowly until approximately </a:t>
            </a:r>
            <a:r>
              <a:rPr sz="2400" dirty="0">
                <a:latin typeface="Arial"/>
                <a:cs typeface="Arial"/>
              </a:rPr>
              <a:t>17-18 years  of</a:t>
            </a:r>
            <a:r>
              <a:rPr sz="2400" spc="-5" dirty="0">
                <a:latin typeface="Arial"/>
                <a:cs typeface="Arial"/>
              </a:rPr>
              <a:t> age.</a:t>
            </a:r>
            <a:endParaRPr sz="2400">
              <a:latin typeface="Arial"/>
              <a:cs typeface="Arial"/>
            </a:endParaRPr>
          </a:p>
          <a:p>
            <a:pPr>
              <a:lnSpc>
                <a:spcPct val="100000"/>
              </a:lnSpc>
              <a:buClr>
                <a:srgbClr val="513D1B"/>
              </a:buClr>
              <a:buFont typeface="Wingdings"/>
              <a:buChar char=""/>
            </a:pPr>
            <a:endParaRPr sz="3550">
              <a:latin typeface="Times New Roman"/>
              <a:cs typeface="Times New Roman"/>
            </a:endParaRPr>
          </a:p>
          <a:p>
            <a:pPr marL="295910" marR="5080" indent="-283210">
              <a:lnSpc>
                <a:spcPct val="100000"/>
              </a:lnSpc>
              <a:buClr>
                <a:srgbClr val="513D1B"/>
              </a:buClr>
              <a:buSzPct val="79166"/>
              <a:buFont typeface="Wingdings"/>
              <a:buChar char=""/>
              <a:tabLst>
                <a:tab pos="379730" algn="l"/>
                <a:tab pos="380365" algn="l"/>
              </a:tabLst>
            </a:pPr>
            <a:r>
              <a:rPr sz="2400" spc="-5" dirty="0">
                <a:latin typeface="Arial"/>
                <a:cs typeface="Arial"/>
              </a:rPr>
              <a:t>Pneumatization </a:t>
            </a:r>
            <a:r>
              <a:rPr sz="2400" dirty="0">
                <a:latin typeface="Arial"/>
                <a:cs typeface="Arial"/>
              </a:rPr>
              <a:t>of </a:t>
            </a:r>
            <a:r>
              <a:rPr sz="2400" spc="-5" dirty="0">
                <a:latin typeface="Arial"/>
                <a:cs typeface="Arial"/>
              </a:rPr>
              <a:t>this sinus begins during </a:t>
            </a:r>
            <a:r>
              <a:rPr sz="2400" dirty="0">
                <a:latin typeface="Arial"/>
                <a:cs typeface="Arial"/>
              </a:rPr>
              <a:t>the  </a:t>
            </a:r>
            <a:r>
              <a:rPr sz="2400" spc="-5" dirty="0">
                <a:latin typeface="Arial"/>
                <a:cs typeface="Arial"/>
              </a:rPr>
              <a:t>4</a:t>
            </a:r>
            <a:r>
              <a:rPr sz="2400" spc="-7" baseline="24305" dirty="0">
                <a:latin typeface="Arial"/>
                <a:cs typeface="Arial"/>
              </a:rPr>
              <a:t>th </a:t>
            </a:r>
            <a:r>
              <a:rPr sz="2400" spc="-5" dirty="0">
                <a:latin typeface="Arial"/>
                <a:cs typeface="Arial"/>
              </a:rPr>
              <a:t>year </a:t>
            </a:r>
            <a:r>
              <a:rPr sz="2400" dirty="0">
                <a:latin typeface="Arial"/>
                <a:cs typeface="Arial"/>
              </a:rPr>
              <a:t>of </a:t>
            </a:r>
            <a:r>
              <a:rPr sz="2400" spc="-5" dirty="0">
                <a:latin typeface="Arial"/>
                <a:cs typeface="Arial"/>
              </a:rPr>
              <a:t>childhood and </a:t>
            </a:r>
            <a:r>
              <a:rPr sz="2400" dirty="0">
                <a:latin typeface="Arial"/>
                <a:cs typeface="Arial"/>
              </a:rPr>
              <a:t>gets </a:t>
            </a:r>
            <a:r>
              <a:rPr sz="2400" spc="-5" dirty="0">
                <a:latin typeface="Arial"/>
                <a:cs typeface="Arial"/>
              </a:rPr>
              <a:t>completed by the  17</a:t>
            </a:r>
            <a:r>
              <a:rPr sz="2400" spc="-7" baseline="24305" dirty="0">
                <a:latin typeface="Arial"/>
                <a:cs typeface="Arial"/>
              </a:rPr>
              <a:t>th </a:t>
            </a:r>
            <a:r>
              <a:rPr sz="2400" spc="-5" dirty="0">
                <a:latin typeface="Arial"/>
                <a:cs typeface="Arial"/>
              </a:rPr>
              <a:t>year of</a:t>
            </a:r>
            <a:r>
              <a:rPr sz="2400" spc="-200" dirty="0">
                <a:latin typeface="Arial"/>
                <a:cs typeface="Arial"/>
              </a:rPr>
              <a:t> </a:t>
            </a:r>
            <a:r>
              <a:rPr sz="2400" spc="-5" dirty="0">
                <a:latin typeface="Arial"/>
                <a:cs typeface="Arial"/>
              </a:rPr>
              <a:t>life</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488680" cy="1143000"/>
          </a:xfrm>
        </p:spPr>
        <p:txBody>
          <a:bodyPr>
            <a:noAutofit/>
          </a:bodyPr>
          <a:lstStyle/>
          <a:p>
            <a:r>
              <a:rPr lang="en-US" sz="6000" dirty="0" smtClean="0"/>
              <a:t>ANATOMY OF ORBIT</a:t>
            </a:r>
            <a:br>
              <a:rPr lang="en-US" sz="6000" dirty="0" smtClean="0"/>
            </a:br>
            <a:endParaRPr lang="en-US" sz="6000" dirty="0"/>
          </a:p>
        </p:txBody>
      </p:sp>
      <p:pic>
        <p:nvPicPr>
          <p:cNvPr id="3" name="Picture 2" descr="msoABAED"/>
          <p:cNvPicPr>
            <a:picLocks noChangeAspect="1" noChangeArrowheads="1"/>
          </p:cNvPicPr>
          <p:nvPr/>
        </p:nvPicPr>
        <p:blipFill>
          <a:blip r:embed="rId2">
            <a:lum contrast="12000"/>
          </a:blip>
          <a:srcRect/>
          <a:stretch>
            <a:fillRect/>
          </a:stretch>
        </p:blipFill>
        <p:spPr bwMode="auto">
          <a:xfrm>
            <a:off x="826851" y="1371600"/>
            <a:ext cx="8390106" cy="5257800"/>
          </a:xfrm>
          <a:prstGeom prst="rect">
            <a:avLst/>
          </a:prstGeom>
          <a:noFill/>
        </p:spPr>
      </p:pic>
    </p:spTree>
    <p:extLst>
      <p:ext uri="{BB962C8B-B14F-4D97-AF65-F5344CB8AC3E}">
        <p14:creationId xmlns:p14="http://schemas.microsoft.com/office/powerpoint/2010/main" val="34844425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txBox="1"/>
          <p:nvPr/>
        </p:nvSpPr>
        <p:spPr>
          <a:xfrm>
            <a:off x="1380489" y="406095"/>
            <a:ext cx="3696970" cy="5300345"/>
          </a:xfrm>
          <a:prstGeom prst="rect">
            <a:avLst/>
          </a:prstGeom>
        </p:spPr>
        <p:txBody>
          <a:bodyPr vert="horz" wrap="square" lIns="0" tIns="12700" rIns="0" bIns="0" rtlCol="0">
            <a:spAutoFit/>
          </a:bodyPr>
          <a:lstStyle/>
          <a:p>
            <a:pPr marL="295910" marR="154940" indent="-283210">
              <a:lnSpc>
                <a:spcPct val="100000"/>
              </a:lnSpc>
              <a:spcBef>
                <a:spcPts val="100"/>
              </a:spcBef>
              <a:buClr>
                <a:srgbClr val="513D1B"/>
              </a:buClr>
              <a:buSzPct val="79166"/>
              <a:buFont typeface="Wingdings"/>
              <a:buChar char=""/>
              <a:tabLst>
                <a:tab pos="296545" algn="l"/>
              </a:tabLst>
            </a:pPr>
            <a:r>
              <a:rPr sz="2400" b="1" spc="-5" dirty="0">
                <a:latin typeface="Arial"/>
                <a:cs typeface="Arial"/>
              </a:rPr>
              <a:t>Frontal sinus </a:t>
            </a:r>
            <a:r>
              <a:rPr sz="2400" dirty="0">
                <a:latin typeface="Arial"/>
                <a:cs typeface="Arial"/>
              </a:rPr>
              <a:t>is </a:t>
            </a:r>
            <a:r>
              <a:rPr sz="2400" spc="-5" dirty="0">
                <a:latin typeface="Arial"/>
                <a:cs typeface="Arial"/>
              </a:rPr>
              <a:t>last  sinus </a:t>
            </a:r>
            <a:r>
              <a:rPr sz="2400" dirty="0">
                <a:latin typeface="Arial"/>
                <a:cs typeface="Arial"/>
              </a:rPr>
              <a:t>to </a:t>
            </a:r>
            <a:r>
              <a:rPr sz="2400" spc="-5" dirty="0">
                <a:latin typeface="Arial"/>
                <a:cs typeface="Arial"/>
              </a:rPr>
              <a:t>develop </a:t>
            </a:r>
            <a:r>
              <a:rPr sz="2400" dirty="0">
                <a:latin typeface="Arial"/>
                <a:cs typeface="Arial"/>
              </a:rPr>
              <a:t>,as </a:t>
            </a:r>
            <a:r>
              <a:rPr sz="2400" spc="-5" dirty="0">
                <a:latin typeface="Arial"/>
                <a:cs typeface="Arial"/>
              </a:rPr>
              <a:t>a  direct continuation or by  upward migration </a:t>
            </a:r>
            <a:r>
              <a:rPr sz="2400" dirty="0">
                <a:latin typeface="Arial"/>
                <a:cs typeface="Arial"/>
              </a:rPr>
              <a:t>of  </a:t>
            </a:r>
            <a:r>
              <a:rPr sz="2400" spc="-5" dirty="0">
                <a:latin typeface="Arial"/>
                <a:cs typeface="Arial"/>
              </a:rPr>
              <a:t>anterior ethmoidal air  cells.</a:t>
            </a:r>
            <a:endParaRPr sz="2400">
              <a:latin typeface="Arial"/>
              <a:cs typeface="Arial"/>
            </a:endParaRPr>
          </a:p>
          <a:p>
            <a:pPr>
              <a:lnSpc>
                <a:spcPct val="100000"/>
              </a:lnSpc>
              <a:spcBef>
                <a:spcPts val="5"/>
              </a:spcBef>
              <a:buClr>
                <a:srgbClr val="513D1B"/>
              </a:buClr>
              <a:buFont typeface="Wingdings"/>
              <a:buChar char=""/>
            </a:pPr>
            <a:endParaRPr sz="3550">
              <a:latin typeface="Times New Roman"/>
              <a:cs typeface="Times New Roman"/>
            </a:endParaRPr>
          </a:p>
          <a:p>
            <a:pPr marL="295910" marR="5080" indent="-283210">
              <a:lnSpc>
                <a:spcPct val="100000"/>
              </a:lnSpc>
              <a:buClr>
                <a:srgbClr val="513D1B"/>
              </a:buClr>
              <a:buSzPct val="79166"/>
              <a:buFont typeface="Wingdings"/>
              <a:buChar char=""/>
              <a:tabLst>
                <a:tab pos="296545" algn="l"/>
                <a:tab pos="1517015" algn="l"/>
              </a:tabLst>
            </a:pPr>
            <a:r>
              <a:rPr sz="2400" spc="-5" dirty="0">
                <a:latin typeface="Arial"/>
                <a:cs typeface="Arial"/>
              </a:rPr>
              <a:t>Remains as a small blind  </a:t>
            </a:r>
            <a:r>
              <a:rPr sz="2400" dirty="0">
                <a:latin typeface="Arial"/>
                <a:cs typeface="Arial"/>
              </a:rPr>
              <a:t>sac </a:t>
            </a:r>
            <a:r>
              <a:rPr sz="2400" spc="-5" dirty="0">
                <a:latin typeface="Arial"/>
                <a:cs typeface="Arial"/>
              </a:rPr>
              <a:t>within </a:t>
            </a:r>
            <a:r>
              <a:rPr sz="2400" dirty="0">
                <a:latin typeface="Arial"/>
                <a:cs typeface="Arial"/>
              </a:rPr>
              <a:t>the frontal  </a:t>
            </a:r>
            <a:r>
              <a:rPr sz="2400" spc="-5" dirty="0">
                <a:latin typeface="Arial"/>
                <a:cs typeface="Arial"/>
              </a:rPr>
              <a:t>bone</a:t>
            </a:r>
            <a:r>
              <a:rPr sz="2400" spc="30" dirty="0">
                <a:latin typeface="Arial"/>
                <a:cs typeface="Arial"/>
              </a:rPr>
              <a:t> </a:t>
            </a:r>
            <a:r>
              <a:rPr sz="2400" spc="-5" dirty="0">
                <a:latin typeface="Arial"/>
                <a:cs typeface="Arial"/>
              </a:rPr>
              <a:t>till	2 years </a:t>
            </a:r>
            <a:r>
              <a:rPr sz="2400" dirty="0">
                <a:latin typeface="Arial"/>
                <a:cs typeface="Arial"/>
              </a:rPr>
              <a:t>of  </a:t>
            </a:r>
            <a:r>
              <a:rPr sz="2400" spc="-5" dirty="0">
                <a:latin typeface="Arial"/>
                <a:cs typeface="Arial"/>
              </a:rPr>
              <a:t>age,from 2 </a:t>
            </a:r>
            <a:r>
              <a:rPr sz="2400" dirty="0">
                <a:latin typeface="Arial"/>
                <a:cs typeface="Arial"/>
              </a:rPr>
              <a:t>to </a:t>
            </a:r>
            <a:r>
              <a:rPr sz="2400" spc="-5" dirty="0">
                <a:latin typeface="Arial"/>
                <a:cs typeface="Arial"/>
              </a:rPr>
              <a:t>9 years  secondary  pneumatization </a:t>
            </a:r>
            <a:r>
              <a:rPr sz="2400" dirty="0">
                <a:latin typeface="Arial"/>
                <a:cs typeface="Arial"/>
              </a:rPr>
              <a:t>of </a:t>
            </a:r>
            <a:r>
              <a:rPr sz="2400" spc="-5" dirty="0">
                <a:latin typeface="Arial"/>
                <a:cs typeface="Arial"/>
              </a:rPr>
              <a:t>frontal  bone</a:t>
            </a:r>
            <a:r>
              <a:rPr sz="2400" spc="5" dirty="0">
                <a:latin typeface="Arial"/>
                <a:cs typeface="Arial"/>
              </a:rPr>
              <a:t> </a:t>
            </a:r>
            <a:r>
              <a:rPr sz="2400" spc="-5" dirty="0">
                <a:latin typeface="Arial"/>
                <a:cs typeface="Arial"/>
              </a:rPr>
              <a:t>proceeds.</a:t>
            </a:r>
            <a:endParaRPr sz="2400">
              <a:latin typeface="Arial"/>
              <a:cs typeface="Arial"/>
            </a:endParaRPr>
          </a:p>
        </p:txBody>
      </p:sp>
      <p:sp>
        <p:nvSpPr>
          <p:cNvPr id="14" name="object 14"/>
          <p:cNvSpPr/>
          <p:nvPr/>
        </p:nvSpPr>
        <p:spPr>
          <a:xfrm>
            <a:off x="5376671" y="1524000"/>
            <a:ext cx="3457955" cy="4663440"/>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5487161" y="5791961"/>
            <a:ext cx="3505200" cy="914400"/>
          </a:xfrm>
          <a:prstGeom prst="rect">
            <a:avLst/>
          </a:prstGeom>
          <a:solidFill>
            <a:srgbClr val="93B6D2"/>
          </a:solidFill>
          <a:ln w="25907">
            <a:solidFill>
              <a:srgbClr val="6B859A"/>
            </a:solidFill>
          </a:ln>
        </p:spPr>
        <p:txBody>
          <a:bodyPr vert="horz" wrap="square" lIns="0" tIns="177165" rIns="0" bIns="0" rtlCol="0">
            <a:spAutoFit/>
          </a:bodyPr>
          <a:lstStyle/>
          <a:p>
            <a:pPr marL="91440" marR="628015">
              <a:lnSpc>
                <a:spcPct val="100000"/>
              </a:lnSpc>
              <a:spcBef>
                <a:spcPts val="1395"/>
              </a:spcBef>
              <a:tabLst>
                <a:tab pos="916940" algn="l"/>
              </a:tabLst>
            </a:pPr>
            <a:r>
              <a:rPr sz="1800" spc="-5" dirty="0">
                <a:latin typeface="Arial"/>
                <a:cs typeface="Arial"/>
              </a:rPr>
              <a:t>frontal:	</a:t>
            </a:r>
            <a:r>
              <a:rPr sz="1800" spc="-10" dirty="0">
                <a:latin typeface="Arial"/>
                <a:cs typeface="Arial"/>
              </a:rPr>
              <a:t>4=newborn, 5=1yo,  6=4yo,</a:t>
            </a:r>
            <a:r>
              <a:rPr sz="1800" spc="15" dirty="0">
                <a:latin typeface="Arial"/>
                <a:cs typeface="Arial"/>
              </a:rPr>
              <a:t> </a:t>
            </a:r>
            <a:r>
              <a:rPr sz="1800" spc="-5" dirty="0">
                <a:latin typeface="Arial"/>
                <a:cs typeface="Arial"/>
              </a:rPr>
              <a:t>7=7yo,9=adult</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525524" y="147828"/>
            <a:ext cx="7618476" cy="10241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09415" y="696468"/>
            <a:ext cx="2948940" cy="102412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819401" y="272541"/>
            <a:ext cx="6730365" cy="1122680"/>
          </a:xfrm>
          <a:prstGeom prst="rect">
            <a:avLst/>
          </a:prstGeom>
        </p:spPr>
        <p:txBody>
          <a:bodyPr vert="horz" wrap="square" lIns="0" tIns="12700" rIns="0" bIns="0" rtlCol="0">
            <a:spAutoFit/>
          </a:bodyPr>
          <a:lstStyle/>
          <a:p>
            <a:pPr marL="2196465" marR="5080" indent="-2184400">
              <a:lnSpc>
                <a:spcPct val="100000"/>
              </a:lnSpc>
              <a:spcBef>
                <a:spcPts val="100"/>
              </a:spcBef>
              <a:tabLst>
                <a:tab pos="3289300" algn="l"/>
              </a:tabLst>
            </a:pPr>
            <a:r>
              <a:rPr sz="3600" spc="-30" dirty="0"/>
              <a:t>CONGENITAL	</a:t>
            </a:r>
            <a:r>
              <a:rPr sz="3600" dirty="0"/>
              <a:t>ANOMALIES</a:t>
            </a:r>
            <a:r>
              <a:rPr sz="3600" spc="-95" dirty="0"/>
              <a:t> </a:t>
            </a:r>
            <a:r>
              <a:rPr sz="3600" spc="-10" dirty="0"/>
              <a:t>OF  </a:t>
            </a:r>
            <a:r>
              <a:rPr sz="3600" dirty="0"/>
              <a:t>THE</a:t>
            </a:r>
            <a:r>
              <a:rPr sz="3600" spc="-10" dirty="0"/>
              <a:t> </a:t>
            </a:r>
            <a:r>
              <a:rPr sz="3600" dirty="0"/>
              <a:t>NOSE</a:t>
            </a:r>
            <a:endParaRPr sz="3600"/>
          </a:p>
        </p:txBody>
      </p:sp>
      <p:sp>
        <p:nvSpPr>
          <p:cNvPr id="7" name="object 7"/>
          <p:cNvSpPr txBox="1"/>
          <p:nvPr/>
        </p:nvSpPr>
        <p:spPr>
          <a:xfrm>
            <a:off x="5721477" y="5070424"/>
            <a:ext cx="2998470" cy="895985"/>
          </a:xfrm>
          <a:prstGeom prst="rect">
            <a:avLst/>
          </a:prstGeom>
        </p:spPr>
        <p:txBody>
          <a:bodyPr vert="horz" wrap="square" lIns="0" tIns="12065" rIns="0" bIns="0" rtlCol="0">
            <a:spAutoFit/>
          </a:bodyPr>
          <a:lstStyle/>
          <a:p>
            <a:pPr marL="634365">
              <a:lnSpc>
                <a:spcPct val="100000"/>
              </a:lnSpc>
              <a:spcBef>
                <a:spcPts val="95"/>
              </a:spcBef>
            </a:pPr>
            <a:r>
              <a:rPr sz="1900" spc="-5" dirty="0">
                <a:solidFill>
                  <a:srgbClr val="DF0024"/>
                </a:solidFill>
                <a:latin typeface="Times New Roman"/>
                <a:cs typeface="Times New Roman"/>
              </a:rPr>
              <a:t>HALF</a:t>
            </a:r>
            <a:r>
              <a:rPr sz="1900" spc="5" dirty="0">
                <a:solidFill>
                  <a:srgbClr val="DF0024"/>
                </a:solidFill>
                <a:latin typeface="Times New Roman"/>
                <a:cs typeface="Times New Roman"/>
              </a:rPr>
              <a:t> </a:t>
            </a:r>
            <a:r>
              <a:rPr sz="1900" spc="-5" dirty="0">
                <a:solidFill>
                  <a:srgbClr val="DF0024"/>
                </a:solidFill>
                <a:latin typeface="Times New Roman"/>
                <a:cs typeface="Times New Roman"/>
              </a:rPr>
              <a:t>NOSE</a:t>
            </a:r>
            <a:endParaRPr sz="1900">
              <a:latin typeface="Times New Roman"/>
              <a:cs typeface="Times New Roman"/>
            </a:endParaRPr>
          </a:p>
          <a:p>
            <a:pPr marL="12700" marR="5080">
              <a:lnSpc>
                <a:spcPct val="100000"/>
              </a:lnSpc>
              <a:spcBef>
                <a:spcPts val="15"/>
              </a:spcBef>
            </a:pPr>
            <a:r>
              <a:rPr sz="1900" spc="-5" dirty="0">
                <a:latin typeface="Arial"/>
                <a:cs typeface="Arial"/>
              </a:rPr>
              <a:t>due to unilateral absence of  nasal</a:t>
            </a:r>
            <a:r>
              <a:rPr sz="1900" spc="20" dirty="0">
                <a:latin typeface="Arial"/>
                <a:cs typeface="Arial"/>
              </a:rPr>
              <a:t> </a:t>
            </a:r>
            <a:r>
              <a:rPr sz="1900" spc="-5" dirty="0">
                <a:latin typeface="Arial"/>
                <a:cs typeface="Arial"/>
              </a:rPr>
              <a:t>placode</a:t>
            </a:r>
            <a:endParaRPr sz="1900">
              <a:latin typeface="Arial"/>
              <a:cs typeface="Arial"/>
            </a:endParaRPr>
          </a:p>
        </p:txBody>
      </p:sp>
      <p:sp>
        <p:nvSpPr>
          <p:cNvPr id="8" name="object 8"/>
          <p:cNvSpPr/>
          <p:nvPr/>
        </p:nvSpPr>
        <p:spPr>
          <a:xfrm>
            <a:off x="1752600" y="1981200"/>
            <a:ext cx="2667000" cy="297180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771269" y="5131384"/>
            <a:ext cx="2704465" cy="850900"/>
          </a:xfrm>
          <a:prstGeom prst="rect">
            <a:avLst/>
          </a:prstGeom>
        </p:spPr>
        <p:txBody>
          <a:bodyPr vert="horz" wrap="square" lIns="0" tIns="12700" rIns="0" bIns="0" rtlCol="0">
            <a:spAutoFit/>
          </a:bodyPr>
          <a:lstStyle/>
          <a:p>
            <a:pPr marL="870585">
              <a:lnSpc>
                <a:spcPct val="100000"/>
              </a:lnSpc>
              <a:spcBef>
                <a:spcPts val="100"/>
              </a:spcBef>
            </a:pPr>
            <a:r>
              <a:rPr sz="1800" spc="-5" dirty="0">
                <a:solidFill>
                  <a:srgbClr val="DF0024"/>
                </a:solidFill>
                <a:latin typeface="Times New Roman"/>
                <a:cs typeface="Times New Roman"/>
              </a:rPr>
              <a:t>ARHINIA</a:t>
            </a:r>
            <a:endParaRPr sz="1800">
              <a:latin typeface="Times New Roman"/>
              <a:cs typeface="Times New Roman"/>
            </a:endParaRPr>
          </a:p>
          <a:p>
            <a:pPr marL="12065" marR="5080" algn="ctr">
              <a:lnSpc>
                <a:spcPct val="100000"/>
              </a:lnSpc>
              <a:spcBef>
                <a:spcPts val="15"/>
              </a:spcBef>
            </a:pPr>
            <a:r>
              <a:rPr sz="1800" spc="-5" dirty="0">
                <a:latin typeface="Arial"/>
                <a:cs typeface="Arial"/>
              </a:rPr>
              <a:t>due </a:t>
            </a:r>
            <a:r>
              <a:rPr sz="1800" dirty="0">
                <a:latin typeface="Arial"/>
                <a:cs typeface="Arial"/>
              </a:rPr>
              <a:t>to </a:t>
            </a:r>
            <a:r>
              <a:rPr sz="1800" spc="-5" dirty="0">
                <a:latin typeface="Arial"/>
                <a:cs typeface="Arial"/>
              </a:rPr>
              <a:t>bilateral absence</a:t>
            </a:r>
            <a:r>
              <a:rPr sz="1800" spc="-40" dirty="0">
                <a:latin typeface="Arial"/>
                <a:cs typeface="Arial"/>
              </a:rPr>
              <a:t> </a:t>
            </a:r>
            <a:r>
              <a:rPr sz="1800" dirty="0">
                <a:latin typeface="Arial"/>
                <a:cs typeface="Arial"/>
              </a:rPr>
              <a:t>of  </a:t>
            </a:r>
            <a:r>
              <a:rPr sz="1800" spc="-5" dirty="0">
                <a:latin typeface="Arial"/>
                <a:cs typeface="Arial"/>
              </a:rPr>
              <a:t>nasal placodes</a:t>
            </a:r>
            <a:endParaRPr sz="1800">
              <a:latin typeface="Arial"/>
              <a:cs typeface="Arial"/>
            </a:endParaRPr>
          </a:p>
        </p:txBody>
      </p:sp>
      <p:sp>
        <p:nvSpPr>
          <p:cNvPr id="10" name="object 10"/>
          <p:cNvSpPr/>
          <p:nvPr/>
        </p:nvSpPr>
        <p:spPr>
          <a:xfrm>
            <a:off x="5867400" y="2023872"/>
            <a:ext cx="2514600" cy="2929128"/>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399032" y="147828"/>
            <a:ext cx="7699248" cy="10241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09415" y="696468"/>
            <a:ext cx="2948940" cy="102412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692910" y="272541"/>
            <a:ext cx="6985000" cy="1122680"/>
          </a:xfrm>
          <a:prstGeom prst="rect">
            <a:avLst/>
          </a:prstGeom>
        </p:spPr>
        <p:txBody>
          <a:bodyPr vert="horz" wrap="square" lIns="0" tIns="12700" rIns="0" bIns="0" rtlCol="0">
            <a:spAutoFit/>
          </a:bodyPr>
          <a:lstStyle/>
          <a:p>
            <a:pPr marL="2323465" marR="5080" indent="-2310765">
              <a:lnSpc>
                <a:spcPct val="100000"/>
              </a:lnSpc>
              <a:spcBef>
                <a:spcPts val="100"/>
              </a:spcBef>
              <a:tabLst>
                <a:tab pos="3289300" algn="l"/>
                <a:tab pos="6337935" algn="l"/>
              </a:tabLst>
            </a:pPr>
            <a:r>
              <a:rPr sz="3600" dirty="0"/>
              <a:t>CONGENI</a:t>
            </a:r>
            <a:r>
              <a:rPr sz="3600" spc="-270" dirty="0"/>
              <a:t>T</a:t>
            </a:r>
            <a:r>
              <a:rPr sz="3600" spc="-5" dirty="0"/>
              <a:t>AL</a:t>
            </a:r>
            <a:r>
              <a:rPr sz="3600" dirty="0"/>
              <a:t>	ANOMALIES	</a:t>
            </a:r>
            <a:r>
              <a:rPr sz="3600" spc="-15" dirty="0"/>
              <a:t>O</a:t>
            </a:r>
            <a:r>
              <a:rPr sz="3600" dirty="0"/>
              <a:t>F  THE</a:t>
            </a:r>
            <a:r>
              <a:rPr sz="3600" spc="-10" dirty="0"/>
              <a:t> </a:t>
            </a:r>
            <a:r>
              <a:rPr sz="3600" dirty="0"/>
              <a:t>NOSE</a:t>
            </a:r>
            <a:endParaRPr sz="3600"/>
          </a:p>
        </p:txBody>
      </p:sp>
      <p:sp>
        <p:nvSpPr>
          <p:cNvPr id="7" name="object 7"/>
          <p:cNvSpPr txBox="1"/>
          <p:nvPr/>
        </p:nvSpPr>
        <p:spPr>
          <a:xfrm>
            <a:off x="1788922" y="4755260"/>
            <a:ext cx="3098165" cy="1040765"/>
          </a:xfrm>
          <a:prstGeom prst="rect">
            <a:avLst/>
          </a:prstGeom>
        </p:spPr>
        <p:txBody>
          <a:bodyPr vert="horz" wrap="square" lIns="0" tIns="12700" rIns="0" bIns="0" rtlCol="0">
            <a:spAutoFit/>
          </a:bodyPr>
          <a:lstStyle/>
          <a:p>
            <a:pPr marL="373380">
              <a:lnSpc>
                <a:spcPts val="2050"/>
              </a:lnSpc>
              <a:spcBef>
                <a:spcPts val="100"/>
              </a:spcBef>
            </a:pPr>
            <a:r>
              <a:rPr sz="1800" dirty="0">
                <a:solidFill>
                  <a:srgbClr val="FF0000"/>
                </a:solidFill>
                <a:latin typeface="Arial"/>
                <a:cs typeface="Arial"/>
              </a:rPr>
              <a:t>PROBOSCIS</a:t>
            </a:r>
            <a:r>
              <a:rPr sz="1800" spc="-70" dirty="0">
                <a:solidFill>
                  <a:srgbClr val="FF0000"/>
                </a:solidFill>
                <a:latin typeface="Arial"/>
                <a:cs typeface="Arial"/>
              </a:rPr>
              <a:t> </a:t>
            </a:r>
            <a:r>
              <a:rPr sz="1800" spc="-20" dirty="0">
                <a:solidFill>
                  <a:srgbClr val="FF0000"/>
                </a:solidFill>
                <a:latin typeface="Arial"/>
                <a:cs typeface="Arial"/>
              </a:rPr>
              <a:t>LATERALIS</a:t>
            </a:r>
            <a:endParaRPr sz="1800">
              <a:latin typeface="Arial"/>
              <a:cs typeface="Arial"/>
            </a:endParaRPr>
          </a:p>
          <a:p>
            <a:pPr marL="12700" marR="5080">
              <a:lnSpc>
                <a:spcPct val="90100"/>
              </a:lnSpc>
              <a:spcBef>
                <a:spcPts val="105"/>
              </a:spcBef>
            </a:pPr>
            <a:r>
              <a:rPr sz="1800" spc="-10" dirty="0">
                <a:latin typeface="Arial"/>
                <a:cs typeface="Arial"/>
              </a:rPr>
              <a:t>due </a:t>
            </a:r>
            <a:r>
              <a:rPr sz="1800" dirty="0">
                <a:latin typeface="Arial"/>
                <a:cs typeface="Arial"/>
              </a:rPr>
              <a:t>to </a:t>
            </a:r>
            <a:r>
              <a:rPr sz="1800" spc="-5" dirty="0">
                <a:latin typeface="Arial"/>
                <a:cs typeface="Arial"/>
              </a:rPr>
              <a:t>imperfect fusion  </a:t>
            </a:r>
            <a:r>
              <a:rPr sz="1800" spc="-10" dirty="0">
                <a:latin typeface="Arial"/>
                <a:cs typeface="Arial"/>
              </a:rPr>
              <a:t>between </a:t>
            </a:r>
            <a:r>
              <a:rPr sz="1800" dirty="0">
                <a:latin typeface="Arial"/>
                <a:cs typeface="Arial"/>
              </a:rPr>
              <a:t>the </a:t>
            </a:r>
            <a:r>
              <a:rPr sz="1800" spc="-5" dirty="0">
                <a:latin typeface="Arial"/>
                <a:cs typeface="Arial"/>
              </a:rPr>
              <a:t>maxillary process  and </a:t>
            </a:r>
            <a:r>
              <a:rPr sz="1800" dirty="0">
                <a:latin typeface="Arial"/>
                <a:cs typeface="Arial"/>
              </a:rPr>
              <a:t>the </a:t>
            </a:r>
            <a:r>
              <a:rPr sz="1800" spc="-5" dirty="0">
                <a:latin typeface="Arial"/>
                <a:cs typeface="Arial"/>
              </a:rPr>
              <a:t>lateral nasal</a:t>
            </a:r>
            <a:r>
              <a:rPr sz="1800" spc="-10" dirty="0">
                <a:latin typeface="Arial"/>
                <a:cs typeface="Arial"/>
              </a:rPr>
              <a:t> </a:t>
            </a:r>
            <a:r>
              <a:rPr sz="1800" spc="-5" dirty="0">
                <a:latin typeface="Arial"/>
                <a:cs typeface="Arial"/>
              </a:rPr>
              <a:t>process.</a:t>
            </a:r>
            <a:endParaRPr sz="1800">
              <a:latin typeface="Arial"/>
              <a:cs typeface="Arial"/>
            </a:endParaRPr>
          </a:p>
        </p:txBody>
      </p:sp>
      <p:sp>
        <p:nvSpPr>
          <p:cNvPr id="8" name="object 8"/>
          <p:cNvSpPr txBox="1"/>
          <p:nvPr/>
        </p:nvSpPr>
        <p:spPr>
          <a:xfrm>
            <a:off x="5721477" y="4672965"/>
            <a:ext cx="2764790" cy="881380"/>
          </a:xfrm>
          <a:prstGeom prst="rect">
            <a:avLst/>
          </a:prstGeom>
        </p:spPr>
        <p:txBody>
          <a:bodyPr vert="horz" wrap="square" lIns="0" tIns="12700" rIns="0" bIns="0" rtlCol="0">
            <a:spAutoFit/>
          </a:bodyPr>
          <a:lstStyle/>
          <a:p>
            <a:pPr marL="617220">
              <a:lnSpc>
                <a:spcPts val="2285"/>
              </a:lnSpc>
              <a:spcBef>
                <a:spcPts val="100"/>
              </a:spcBef>
            </a:pPr>
            <a:r>
              <a:rPr sz="2000" spc="-20" dirty="0">
                <a:solidFill>
                  <a:srgbClr val="FF0000"/>
                </a:solidFill>
                <a:latin typeface="Times New Roman"/>
                <a:cs typeface="Times New Roman"/>
              </a:rPr>
              <a:t>POLYRRHINIA</a:t>
            </a:r>
            <a:endParaRPr sz="2000">
              <a:latin typeface="Times New Roman"/>
              <a:cs typeface="Times New Roman"/>
            </a:endParaRPr>
          </a:p>
          <a:p>
            <a:pPr marL="12700">
              <a:lnSpc>
                <a:spcPts val="2165"/>
              </a:lnSpc>
            </a:pPr>
            <a:r>
              <a:rPr sz="2000" dirty="0">
                <a:latin typeface="Arial"/>
                <a:cs typeface="Arial"/>
              </a:rPr>
              <a:t>duplication of the</a:t>
            </a:r>
            <a:r>
              <a:rPr sz="2000" spc="-105" dirty="0">
                <a:latin typeface="Arial"/>
                <a:cs typeface="Arial"/>
              </a:rPr>
              <a:t> </a:t>
            </a:r>
            <a:r>
              <a:rPr sz="2000" dirty="0">
                <a:latin typeface="Arial"/>
                <a:cs typeface="Arial"/>
              </a:rPr>
              <a:t>medial</a:t>
            </a:r>
            <a:endParaRPr sz="2000">
              <a:latin typeface="Arial"/>
              <a:cs typeface="Arial"/>
            </a:endParaRPr>
          </a:p>
          <a:p>
            <a:pPr marL="12700">
              <a:lnSpc>
                <a:spcPts val="2280"/>
              </a:lnSpc>
            </a:pPr>
            <a:r>
              <a:rPr sz="2000" dirty="0">
                <a:latin typeface="Arial"/>
                <a:cs typeface="Arial"/>
              </a:rPr>
              <a:t>nasal</a:t>
            </a:r>
            <a:r>
              <a:rPr sz="2000" spc="-25" dirty="0">
                <a:latin typeface="Arial"/>
                <a:cs typeface="Arial"/>
              </a:rPr>
              <a:t> </a:t>
            </a:r>
            <a:r>
              <a:rPr sz="2000" dirty="0">
                <a:latin typeface="Arial"/>
                <a:cs typeface="Arial"/>
              </a:rPr>
              <a:t>processes.</a:t>
            </a:r>
            <a:endParaRPr sz="2000">
              <a:latin typeface="Arial"/>
              <a:cs typeface="Arial"/>
            </a:endParaRPr>
          </a:p>
        </p:txBody>
      </p:sp>
      <p:sp>
        <p:nvSpPr>
          <p:cNvPr id="9" name="object 9"/>
          <p:cNvSpPr/>
          <p:nvPr/>
        </p:nvSpPr>
        <p:spPr>
          <a:xfrm>
            <a:off x="1676400" y="1676400"/>
            <a:ext cx="2971800" cy="27432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638800" y="1676400"/>
            <a:ext cx="2971800" cy="27432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216152" y="86868"/>
            <a:ext cx="7927848" cy="1110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84447" y="681227"/>
            <a:ext cx="3198876" cy="1110996"/>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535938" y="225297"/>
            <a:ext cx="7295515" cy="1214120"/>
          </a:xfrm>
          <a:prstGeom prst="rect">
            <a:avLst/>
          </a:prstGeom>
        </p:spPr>
        <p:txBody>
          <a:bodyPr vert="horz" wrap="square" lIns="0" tIns="12700" rIns="0" bIns="0" rtlCol="0">
            <a:spAutoFit/>
          </a:bodyPr>
          <a:lstStyle/>
          <a:p>
            <a:pPr marL="2381250" marR="5080" indent="-2369185">
              <a:lnSpc>
                <a:spcPct val="100000"/>
              </a:lnSpc>
              <a:spcBef>
                <a:spcPts val="100"/>
              </a:spcBef>
              <a:tabLst>
                <a:tab pos="3427729" algn="l"/>
                <a:tab pos="6593840" algn="l"/>
              </a:tabLst>
            </a:pPr>
            <a:r>
              <a:rPr sz="3900" dirty="0"/>
              <a:t>CON</a:t>
            </a:r>
            <a:r>
              <a:rPr sz="3900" spc="5" dirty="0"/>
              <a:t>G</a:t>
            </a:r>
            <a:r>
              <a:rPr sz="3900" dirty="0"/>
              <a:t>ENI</a:t>
            </a:r>
            <a:r>
              <a:rPr sz="3900" spc="-285" dirty="0"/>
              <a:t>T</a:t>
            </a:r>
            <a:r>
              <a:rPr sz="3900" spc="-5" dirty="0"/>
              <a:t>AL</a:t>
            </a:r>
            <a:r>
              <a:rPr sz="3900" dirty="0"/>
              <a:t>	ANO</a:t>
            </a:r>
            <a:r>
              <a:rPr sz="3900" spc="5" dirty="0"/>
              <a:t>M</a:t>
            </a:r>
            <a:r>
              <a:rPr sz="3900" dirty="0"/>
              <a:t>ALIES	OF  THE</a:t>
            </a:r>
            <a:r>
              <a:rPr sz="3900" spc="-5" dirty="0"/>
              <a:t> </a:t>
            </a:r>
            <a:r>
              <a:rPr sz="3900" dirty="0"/>
              <a:t>NOSE</a:t>
            </a:r>
            <a:endParaRPr sz="3900"/>
          </a:p>
        </p:txBody>
      </p:sp>
      <p:sp>
        <p:nvSpPr>
          <p:cNvPr id="7" name="object 7"/>
          <p:cNvSpPr txBox="1"/>
          <p:nvPr/>
        </p:nvSpPr>
        <p:spPr>
          <a:xfrm>
            <a:off x="6312789" y="4618101"/>
            <a:ext cx="2456180" cy="1451610"/>
          </a:xfrm>
          <a:prstGeom prst="rect">
            <a:avLst/>
          </a:prstGeom>
        </p:spPr>
        <p:txBody>
          <a:bodyPr vert="horz" wrap="square" lIns="0" tIns="12700" rIns="0" bIns="0" rtlCol="0">
            <a:spAutoFit/>
          </a:bodyPr>
          <a:lstStyle/>
          <a:p>
            <a:pPr marL="323215">
              <a:lnSpc>
                <a:spcPts val="1945"/>
              </a:lnSpc>
              <a:spcBef>
                <a:spcPts val="100"/>
              </a:spcBef>
            </a:pPr>
            <a:r>
              <a:rPr sz="1700" dirty="0">
                <a:solidFill>
                  <a:srgbClr val="DF0024"/>
                </a:solidFill>
                <a:latin typeface="Times New Roman"/>
                <a:cs typeface="Times New Roman"/>
              </a:rPr>
              <a:t>NASAL CLEFTS</a:t>
            </a:r>
            <a:r>
              <a:rPr sz="1700" spc="-75" dirty="0">
                <a:solidFill>
                  <a:srgbClr val="DF0024"/>
                </a:solidFill>
                <a:latin typeface="Times New Roman"/>
                <a:cs typeface="Times New Roman"/>
              </a:rPr>
              <a:t> </a:t>
            </a:r>
            <a:r>
              <a:rPr sz="1700" dirty="0">
                <a:latin typeface="Arial"/>
                <a:cs typeface="Arial"/>
              </a:rPr>
              <a:t>:</a:t>
            </a:r>
            <a:endParaRPr sz="1700">
              <a:latin typeface="Arial"/>
              <a:cs typeface="Arial"/>
            </a:endParaRPr>
          </a:p>
          <a:p>
            <a:pPr marL="12700" marR="5080">
              <a:lnSpc>
                <a:spcPct val="89900"/>
              </a:lnSpc>
              <a:spcBef>
                <a:spcPts val="115"/>
              </a:spcBef>
            </a:pPr>
            <a:r>
              <a:rPr sz="1700" dirty="0">
                <a:latin typeface="Arial"/>
                <a:cs typeface="Arial"/>
              </a:rPr>
              <a:t>failure of </a:t>
            </a:r>
            <a:r>
              <a:rPr sz="1700" spc="-5" dirty="0">
                <a:latin typeface="Arial"/>
                <a:cs typeface="Arial"/>
              </a:rPr>
              <a:t>the frontal </a:t>
            </a:r>
            <a:r>
              <a:rPr sz="1700" dirty="0">
                <a:latin typeface="Arial"/>
                <a:cs typeface="Arial"/>
              </a:rPr>
              <a:t>nasal  process </a:t>
            </a:r>
            <a:r>
              <a:rPr sz="1700" spc="-5" dirty="0">
                <a:latin typeface="Arial"/>
                <a:cs typeface="Arial"/>
              </a:rPr>
              <a:t>to </a:t>
            </a:r>
            <a:r>
              <a:rPr sz="1700" dirty="0">
                <a:latin typeface="Arial"/>
                <a:cs typeface="Arial"/>
              </a:rPr>
              <a:t>develop  appropriately results into  </a:t>
            </a:r>
            <a:r>
              <a:rPr sz="1700" spc="-10" dirty="0">
                <a:latin typeface="Arial"/>
                <a:cs typeface="Arial"/>
              </a:rPr>
              <a:t>two </a:t>
            </a:r>
            <a:r>
              <a:rPr sz="1700" dirty="0">
                <a:latin typeface="Arial"/>
                <a:cs typeface="Arial"/>
              </a:rPr>
              <a:t>separated halves of  </a:t>
            </a:r>
            <a:r>
              <a:rPr sz="1700" spc="-5" dirty="0">
                <a:latin typeface="Arial"/>
                <a:cs typeface="Arial"/>
              </a:rPr>
              <a:t>the</a:t>
            </a:r>
            <a:r>
              <a:rPr sz="1700" dirty="0">
                <a:latin typeface="Arial"/>
                <a:cs typeface="Arial"/>
              </a:rPr>
              <a:t> nose.</a:t>
            </a:r>
            <a:endParaRPr sz="1700">
              <a:latin typeface="Arial"/>
              <a:cs typeface="Arial"/>
            </a:endParaRPr>
          </a:p>
        </p:txBody>
      </p:sp>
      <p:sp>
        <p:nvSpPr>
          <p:cNvPr id="8" name="object 8"/>
          <p:cNvSpPr/>
          <p:nvPr/>
        </p:nvSpPr>
        <p:spPr>
          <a:xfrm>
            <a:off x="1447800" y="1600200"/>
            <a:ext cx="2950464" cy="167640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2174494" y="3378834"/>
            <a:ext cx="30454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DF0024"/>
                </a:solidFill>
                <a:latin typeface="Times New Roman"/>
                <a:cs typeface="Times New Roman"/>
              </a:rPr>
              <a:t>SUPERNUMERARY</a:t>
            </a:r>
            <a:r>
              <a:rPr sz="1800" spc="-110" dirty="0">
                <a:solidFill>
                  <a:srgbClr val="DF0024"/>
                </a:solidFill>
                <a:latin typeface="Times New Roman"/>
                <a:cs typeface="Times New Roman"/>
              </a:rPr>
              <a:t> </a:t>
            </a:r>
            <a:r>
              <a:rPr sz="1800" spc="-5" dirty="0">
                <a:solidFill>
                  <a:srgbClr val="DF0024"/>
                </a:solidFill>
                <a:latin typeface="Times New Roman"/>
                <a:cs typeface="Times New Roman"/>
              </a:rPr>
              <a:t>NOSTRIL</a:t>
            </a:r>
            <a:endParaRPr sz="1800">
              <a:latin typeface="Times New Roman"/>
              <a:cs typeface="Times New Roman"/>
            </a:endParaRPr>
          </a:p>
        </p:txBody>
      </p:sp>
      <p:sp>
        <p:nvSpPr>
          <p:cNvPr id="10" name="object 10"/>
          <p:cNvSpPr/>
          <p:nvPr/>
        </p:nvSpPr>
        <p:spPr>
          <a:xfrm>
            <a:off x="6477000" y="1600200"/>
            <a:ext cx="2191511" cy="281025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295400" y="3733800"/>
            <a:ext cx="2286000" cy="2590800"/>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3813175" y="4369689"/>
            <a:ext cx="2056764" cy="1673225"/>
          </a:xfrm>
          <a:prstGeom prst="rect">
            <a:avLst/>
          </a:prstGeom>
        </p:spPr>
        <p:txBody>
          <a:bodyPr vert="horz" wrap="square" lIns="0" tIns="12700" rIns="0" bIns="0" rtlCol="0">
            <a:spAutoFit/>
          </a:bodyPr>
          <a:lstStyle/>
          <a:p>
            <a:pPr marL="12700" marR="254000">
              <a:lnSpc>
                <a:spcPct val="100000"/>
              </a:lnSpc>
              <a:spcBef>
                <a:spcPts val="100"/>
              </a:spcBef>
            </a:pPr>
            <a:r>
              <a:rPr sz="1800" spc="-5" dirty="0">
                <a:solidFill>
                  <a:srgbClr val="DF0024"/>
                </a:solidFill>
                <a:latin typeface="Times New Roman"/>
                <a:cs typeface="Times New Roman"/>
              </a:rPr>
              <a:t>MIDLINE</a:t>
            </a:r>
            <a:r>
              <a:rPr sz="1800" spc="-65" dirty="0">
                <a:solidFill>
                  <a:srgbClr val="DF0024"/>
                </a:solidFill>
                <a:latin typeface="Times New Roman"/>
                <a:cs typeface="Times New Roman"/>
              </a:rPr>
              <a:t> </a:t>
            </a:r>
            <a:r>
              <a:rPr sz="1800" spc="-5" dirty="0">
                <a:solidFill>
                  <a:srgbClr val="DF0024"/>
                </a:solidFill>
                <a:latin typeface="Times New Roman"/>
                <a:cs typeface="Times New Roman"/>
              </a:rPr>
              <a:t>NASAL  SINUS</a:t>
            </a:r>
            <a:r>
              <a:rPr sz="1800" spc="-5" dirty="0">
                <a:latin typeface="Arial"/>
                <a:cs typeface="Arial"/>
              </a:rPr>
              <a:t>:</a:t>
            </a:r>
            <a:endParaRPr sz="1800">
              <a:latin typeface="Arial"/>
              <a:cs typeface="Arial"/>
            </a:endParaRPr>
          </a:p>
          <a:p>
            <a:pPr marL="12700" marR="5080">
              <a:lnSpc>
                <a:spcPct val="100000"/>
              </a:lnSpc>
              <a:spcBef>
                <a:spcPts val="10"/>
              </a:spcBef>
            </a:pPr>
            <a:r>
              <a:rPr sz="1800" spc="-5" dirty="0">
                <a:latin typeface="Arial"/>
                <a:cs typeface="Arial"/>
              </a:rPr>
              <a:t>incomplete fusion</a:t>
            </a:r>
            <a:r>
              <a:rPr sz="1800" spc="-35" dirty="0">
                <a:latin typeface="Arial"/>
                <a:cs typeface="Arial"/>
              </a:rPr>
              <a:t> </a:t>
            </a:r>
            <a:r>
              <a:rPr sz="1800" spc="-5" dirty="0">
                <a:latin typeface="Arial"/>
                <a:cs typeface="Arial"/>
              </a:rPr>
              <a:t>of  the right and left  medial nasal  prominence</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3246120" y="146304"/>
            <a:ext cx="5897880" cy="10241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661160" y="694944"/>
            <a:ext cx="7045452" cy="102412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955038" y="269875"/>
            <a:ext cx="6456045" cy="1122680"/>
          </a:xfrm>
          <a:prstGeom prst="rect">
            <a:avLst/>
          </a:prstGeom>
        </p:spPr>
        <p:txBody>
          <a:bodyPr vert="horz" wrap="square" lIns="0" tIns="12700" rIns="0" bIns="0" rtlCol="0">
            <a:spAutoFit/>
          </a:bodyPr>
          <a:lstStyle/>
          <a:p>
            <a:pPr marL="3175" algn="ctr">
              <a:lnSpc>
                <a:spcPct val="100000"/>
              </a:lnSpc>
              <a:spcBef>
                <a:spcPts val="100"/>
              </a:spcBef>
            </a:pPr>
            <a:r>
              <a:rPr sz="3600" dirty="0">
                <a:latin typeface="Times New Roman"/>
                <a:cs typeface="Times New Roman"/>
              </a:rPr>
              <a:t>FUNCTIONS</a:t>
            </a:r>
            <a:r>
              <a:rPr sz="3600" spc="-25" dirty="0">
                <a:latin typeface="Times New Roman"/>
                <a:cs typeface="Times New Roman"/>
              </a:rPr>
              <a:t> </a:t>
            </a:r>
            <a:r>
              <a:rPr sz="3600" spc="-5" dirty="0">
                <a:latin typeface="Times New Roman"/>
                <a:cs typeface="Times New Roman"/>
              </a:rPr>
              <a:t>OF</a:t>
            </a:r>
            <a:endParaRPr sz="3600">
              <a:latin typeface="Times New Roman"/>
              <a:cs typeface="Times New Roman"/>
            </a:endParaRPr>
          </a:p>
          <a:p>
            <a:pPr algn="ctr">
              <a:lnSpc>
                <a:spcPct val="100000"/>
              </a:lnSpc>
            </a:pPr>
            <a:r>
              <a:rPr sz="3600" dirty="0">
                <a:latin typeface="Times New Roman"/>
                <a:cs typeface="Times New Roman"/>
              </a:rPr>
              <a:t>NOSE &amp; </a:t>
            </a:r>
            <a:r>
              <a:rPr sz="3600" spc="-40" dirty="0">
                <a:latin typeface="Times New Roman"/>
                <a:cs typeface="Times New Roman"/>
              </a:rPr>
              <a:t>PARANASAL</a:t>
            </a:r>
            <a:r>
              <a:rPr sz="3600" spc="-229" dirty="0">
                <a:latin typeface="Times New Roman"/>
                <a:cs typeface="Times New Roman"/>
              </a:rPr>
              <a:t> </a:t>
            </a:r>
            <a:r>
              <a:rPr sz="3600" dirty="0">
                <a:latin typeface="Times New Roman"/>
                <a:cs typeface="Times New Roman"/>
              </a:rPr>
              <a:t>SINUSES</a:t>
            </a:r>
            <a:endParaRPr sz="3600">
              <a:latin typeface="Times New Roman"/>
              <a:cs typeface="Times New Roman"/>
            </a:endParaRPr>
          </a:p>
        </p:txBody>
      </p:sp>
      <p:sp>
        <p:nvSpPr>
          <p:cNvPr id="7" name="object 7"/>
          <p:cNvSpPr txBox="1"/>
          <p:nvPr/>
        </p:nvSpPr>
        <p:spPr>
          <a:xfrm>
            <a:off x="1596897" y="1838512"/>
            <a:ext cx="5310505" cy="4446905"/>
          </a:xfrm>
          <a:prstGeom prst="rect">
            <a:avLst/>
          </a:prstGeom>
        </p:spPr>
        <p:txBody>
          <a:bodyPr vert="horz" wrap="square" lIns="0" tIns="89535" rIns="0" bIns="0" rtlCol="0">
            <a:spAutoFit/>
          </a:bodyPr>
          <a:lstStyle/>
          <a:p>
            <a:pPr marL="295910" indent="-283210">
              <a:lnSpc>
                <a:spcPct val="100000"/>
              </a:lnSpc>
              <a:spcBef>
                <a:spcPts val="705"/>
              </a:spcBef>
              <a:buClr>
                <a:srgbClr val="A07B36"/>
              </a:buClr>
              <a:buSzPct val="79166"/>
              <a:buFont typeface="Wingdings"/>
              <a:buChar char=""/>
              <a:tabLst>
                <a:tab pos="296545" algn="l"/>
              </a:tabLst>
            </a:pPr>
            <a:r>
              <a:rPr sz="2400" spc="-135" dirty="0">
                <a:latin typeface="Arial"/>
                <a:cs typeface="Arial"/>
              </a:rPr>
              <a:t>To</a:t>
            </a:r>
            <a:r>
              <a:rPr sz="2400" spc="-20" dirty="0">
                <a:latin typeface="Arial"/>
                <a:cs typeface="Arial"/>
              </a:rPr>
              <a:t> </a:t>
            </a:r>
            <a:r>
              <a:rPr sz="2400" dirty="0">
                <a:latin typeface="Arial"/>
                <a:cs typeface="Arial"/>
              </a:rPr>
              <a:t>breath</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Olfaction</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135" dirty="0">
                <a:latin typeface="Arial"/>
                <a:cs typeface="Arial"/>
              </a:rPr>
              <a:t>To </a:t>
            </a:r>
            <a:r>
              <a:rPr sz="2400" dirty="0">
                <a:latin typeface="Arial"/>
                <a:cs typeface="Arial"/>
              </a:rPr>
              <a:t>filter the</a:t>
            </a:r>
            <a:r>
              <a:rPr sz="2400" spc="120" dirty="0">
                <a:latin typeface="Arial"/>
                <a:cs typeface="Arial"/>
              </a:rPr>
              <a:t> </a:t>
            </a:r>
            <a:r>
              <a:rPr sz="2400" spc="-5" dirty="0">
                <a:latin typeface="Arial"/>
                <a:cs typeface="Arial"/>
              </a:rPr>
              <a:t>air</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135" dirty="0">
                <a:latin typeface="Arial"/>
                <a:cs typeface="Arial"/>
              </a:rPr>
              <a:t>To</a:t>
            </a:r>
            <a:r>
              <a:rPr sz="2400" spc="-20" dirty="0">
                <a:latin typeface="Arial"/>
                <a:cs typeface="Arial"/>
              </a:rPr>
              <a:t> </a:t>
            </a:r>
            <a:r>
              <a:rPr sz="2400" dirty="0">
                <a:latin typeface="Arial"/>
                <a:cs typeface="Arial"/>
              </a:rPr>
              <a:t>taste</a:t>
            </a:r>
            <a:endParaRPr sz="2400">
              <a:latin typeface="Arial"/>
              <a:cs typeface="Arial"/>
            </a:endParaRPr>
          </a:p>
          <a:p>
            <a:pPr marL="295910" indent="-283210">
              <a:lnSpc>
                <a:spcPct val="100000"/>
              </a:lnSpc>
              <a:spcBef>
                <a:spcPts val="605"/>
              </a:spcBef>
              <a:buClr>
                <a:srgbClr val="A07B36"/>
              </a:buClr>
              <a:buSzPct val="79166"/>
              <a:buFont typeface="Wingdings"/>
              <a:buChar char=""/>
              <a:tabLst>
                <a:tab pos="296545" algn="l"/>
              </a:tabLst>
            </a:pPr>
            <a:r>
              <a:rPr sz="2400" spc="-5" dirty="0">
                <a:latin typeface="Arial"/>
                <a:cs typeface="Arial"/>
              </a:rPr>
              <a:t>Humidifying and warming inspired</a:t>
            </a:r>
            <a:r>
              <a:rPr sz="2400" spc="70" dirty="0">
                <a:latin typeface="Arial"/>
                <a:cs typeface="Arial"/>
              </a:rPr>
              <a:t> </a:t>
            </a:r>
            <a:r>
              <a:rPr sz="2400" spc="-5" dirty="0">
                <a:latin typeface="Arial"/>
                <a:cs typeface="Arial"/>
              </a:rPr>
              <a:t>air</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Increasing surface area </a:t>
            </a:r>
            <a:r>
              <a:rPr sz="2400" dirty="0">
                <a:latin typeface="Arial"/>
                <a:cs typeface="Arial"/>
              </a:rPr>
              <a:t>for</a:t>
            </a:r>
            <a:r>
              <a:rPr sz="2400" spc="10" dirty="0">
                <a:latin typeface="Arial"/>
                <a:cs typeface="Arial"/>
              </a:rPr>
              <a:t> </a:t>
            </a:r>
            <a:r>
              <a:rPr sz="2400" spc="-5" dirty="0">
                <a:latin typeface="Arial"/>
                <a:cs typeface="Arial"/>
              </a:rPr>
              <a:t>olfaction</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Lightening </a:t>
            </a:r>
            <a:r>
              <a:rPr sz="2400" dirty="0">
                <a:latin typeface="Arial"/>
                <a:cs typeface="Arial"/>
              </a:rPr>
              <a:t>the</a:t>
            </a:r>
            <a:r>
              <a:rPr sz="2400" spc="30" dirty="0">
                <a:latin typeface="Arial"/>
                <a:cs typeface="Arial"/>
              </a:rPr>
              <a:t> </a:t>
            </a:r>
            <a:r>
              <a:rPr sz="2400" spc="-5" dirty="0">
                <a:latin typeface="Arial"/>
                <a:cs typeface="Arial"/>
              </a:rPr>
              <a:t>skull</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Resonance</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Absorbing</a:t>
            </a:r>
            <a:r>
              <a:rPr sz="2400" spc="10" dirty="0">
                <a:latin typeface="Arial"/>
                <a:cs typeface="Arial"/>
              </a:rPr>
              <a:t> </a:t>
            </a:r>
            <a:r>
              <a:rPr sz="2400" spc="-5" dirty="0">
                <a:latin typeface="Arial"/>
                <a:cs typeface="Arial"/>
              </a:rPr>
              <a:t>shock</a:t>
            </a:r>
            <a:endParaRPr sz="2400">
              <a:latin typeface="Arial"/>
              <a:cs typeface="Arial"/>
            </a:endParaRPr>
          </a:p>
          <a:p>
            <a:pPr marL="295910" indent="-283210">
              <a:lnSpc>
                <a:spcPct val="100000"/>
              </a:lnSpc>
              <a:spcBef>
                <a:spcPts val="600"/>
              </a:spcBef>
              <a:buClr>
                <a:srgbClr val="A07B36"/>
              </a:buClr>
              <a:buSzPct val="79166"/>
              <a:buFont typeface="Wingdings"/>
              <a:buChar char=""/>
              <a:tabLst>
                <a:tab pos="296545" algn="l"/>
              </a:tabLst>
            </a:pPr>
            <a:r>
              <a:rPr sz="2400" spc="-5" dirty="0">
                <a:latin typeface="Arial"/>
                <a:cs typeface="Arial"/>
              </a:rPr>
              <a:t>Contribute </a:t>
            </a:r>
            <a:r>
              <a:rPr sz="2400" dirty="0">
                <a:latin typeface="Arial"/>
                <a:cs typeface="Arial"/>
              </a:rPr>
              <a:t>to </a:t>
            </a:r>
            <a:r>
              <a:rPr sz="2400" spc="-5" dirty="0">
                <a:latin typeface="Arial"/>
                <a:cs typeface="Arial"/>
              </a:rPr>
              <a:t>facial</a:t>
            </a:r>
            <a:r>
              <a:rPr sz="2400" spc="15" dirty="0">
                <a:latin typeface="Arial"/>
                <a:cs typeface="Arial"/>
              </a:rPr>
              <a:t> </a:t>
            </a:r>
            <a:r>
              <a:rPr sz="2400" spc="-5" dirty="0">
                <a:latin typeface="Arial"/>
                <a:cs typeface="Arial"/>
              </a:rPr>
              <a:t>growth</a:t>
            </a:r>
            <a:endParaRPr sz="24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3194304" y="861060"/>
            <a:ext cx="5949696" cy="1136903"/>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321051" y="1470660"/>
            <a:ext cx="5868924" cy="113690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3730752" y="2080260"/>
            <a:ext cx="3048000" cy="1136903"/>
          </a:xfrm>
          <a:prstGeom prst="rect">
            <a:avLst/>
          </a:prstGeom>
          <a:blipFill>
            <a:blip r:embed="rId8" cstate="print"/>
            <a:stretch>
              <a:fillRect/>
            </a:stretch>
          </a:blipFill>
        </p:spPr>
        <p:txBody>
          <a:bodyPr wrap="square" lIns="0" tIns="0" rIns="0" bIns="0" rtlCol="0"/>
          <a:lstStyle/>
          <a:p>
            <a:endParaRPr/>
          </a:p>
        </p:txBody>
      </p:sp>
      <p:sp>
        <p:nvSpPr>
          <p:cNvPr id="16" name="object 16"/>
          <p:cNvSpPr txBox="1">
            <a:spLocks noGrp="1"/>
          </p:cNvSpPr>
          <p:nvPr>
            <p:ph type="title"/>
          </p:nvPr>
        </p:nvSpPr>
        <p:spPr>
          <a:xfrm>
            <a:off x="2648457" y="1002537"/>
            <a:ext cx="5095240" cy="1854200"/>
          </a:xfrm>
          <a:prstGeom prst="rect">
            <a:avLst/>
          </a:prstGeom>
        </p:spPr>
        <p:txBody>
          <a:bodyPr vert="horz" wrap="square" lIns="0" tIns="12065" rIns="0" bIns="0" rtlCol="0">
            <a:spAutoFit/>
          </a:bodyPr>
          <a:lstStyle/>
          <a:p>
            <a:pPr marL="12700" marR="5080" indent="873125">
              <a:lnSpc>
                <a:spcPct val="100000"/>
              </a:lnSpc>
              <a:spcBef>
                <a:spcPts val="95"/>
              </a:spcBef>
            </a:pPr>
            <a:r>
              <a:rPr spc="-60" dirty="0"/>
              <a:t>ANATOMY </a:t>
            </a:r>
            <a:r>
              <a:rPr spc="-5" dirty="0"/>
              <a:t>OF  NOSE &amp;</a:t>
            </a:r>
            <a:r>
              <a:rPr spc="-70" dirty="0"/>
              <a:t> </a:t>
            </a:r>
            <a:r>
              <a:rPr spc="-35" dirty="0"/>
              <a:t>PARANASAL</a:t>
            </a:r>
          </a:p>
          <a:p>
            <a:pPr marL="1422400">
              <a:lnSpc>
                <a:spcPct val="100000"/>
              </a:lnSpc>
            </a:pPr>
            <a:r>
              <a:rPr spc="-5" dirty="0"/>
              <a:t>SINUSES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476500" y="292608"/>
            <a:ext cx="5288280"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828289" y="444754"/>
            <a:ext cx="4586605" cy="680720"/>
          </a:xfrm>
          <a:prstGeom prst="rect">
            <a:avLst/>
          </a:prstGeom>
        </p:spPr>
        <p:txBody>
          <a:bodyPr vert="horz" wrap="square" lIns="0" tIns="12065" rIns="0" bIns="0" rtlCol="0">
            <a:spAutoFit/>
          </a:bodyPr>
          <a:lstStyle/>
          <a:p>
            <a:pPr marL="12700">
              <a:lnSpc>
                <a:spcPct val="100000"/>
              </a:lnSpc>
              <a:spcBef>
                <a:spcPts val="95"/>
              </a:spcBef>
            </a:pPr>
            <a:r>
              <a:rPr sz="4300" spc="-5" dirty="0"/>
              <a:t>EXTERNAL</a:t>
            </a:r>
            <a:r>
              <a:rPr sz="4300" spc="-220" dirty="0"/>
              <a:t> </a:t>
            </a:r>
            <a:r>
              <a:rPr sz="4300" spc="-5" dirty="0"/>
              <a:t>NOSE</a:t>
            </a:r>
            <a:endParaRPr sz="4300"/>
          </a:p>
        </p:txBody>
      </p:sp>
      <p:sp>
        <p:nvSpPr>
          <p:cNvPr id="6" name="object 6"/>
          <p:cNvSpPr/>
          <p:nvPr/>
        </p:nvSpPr>
        <p:spPr>
          <a:xfrm>
            <a:off x="1143000" y="1295400"/>
            <a:ext cx="3657600" cy="5257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191125" y="1976754"/>
            <a:ext cx="3076575" cy="4445635"/>
          </a:xfrm>
          <a:prstGeom prst="rect">
            <a:avLst/>
          </a:prstGeom>
        </p:spPr>
        <p:txBody>
          <a:bodyPr vert="horz" wrap="square" lIns="0" tIns="12700" rIns="0" bIns="0" rtlCol="0">
            <a:spAutoFit/>
          </a:bodyPr>
          <a:lstStyle/>
          <a:p>
            <a:pPr marL="12700" marR="582295">
              <a:lnSpc>
                <a:spcPct val="120800"/>
              </a:lnSpc>
              <a:spcBef>
                <a:spcPts val="100"/>
              </a:spcBef>
            </a:pPr>
            <a:r>
              <a:rPr sz="2400" spc="-5" dirty="0">
                <a:latin typeface="Arial"/>
                <a:cs typeface="Arial"/>
              </a:rPr>
              <a:t>Radix/root </a:t>
            </a:r>
            <a:r>
              <a:rPr sz="2400" dirty="0">
                <a:latin typeface="Arial"/>
                <a:cs typeface="Arial"/>
              </a:rPr>
              <a:t>of</a:t>
            </a:r>
            <a:r>
              <a:rPr sz="2400" spc="-45" dirty="0">
                <a:latin typeface="Arial"/>
                <a:cs typeface="Arial"/>
              </a:rPr>
              <a:t> </a:t>
            </a:r>
            <a:r>
              <a:rPr sz="2400" spc="-5" dirty="0">
                <a:latin typeface="Arial"/>
                <a:cs typeface="Arial"/>
              </a:rPr>
              <a:t>nose  Bridge</a:t>
            </a:r>
            <a:endParaRPr sz="2400">
              <a:latin typeface="Arial"/>
              <a:cs typeface="Arial"/>
            </a:endParaRPr>
          </a:p>
          <a:p>
            <a:pPr marL="12700">
              <a:lnSpc>
                <a:spcPct val="100000"/>
              </a:lnSpc>
              <a:spcBef>
                <a:spcPts val="600"/>
              </a:spcBef>
            </a:pPr>
            <a:r>
              <a:rPr sz="2400" spc="-5" dirty="0">
                <a:latin typeface="Arial"/>
                <a:cs typeface="Arial"/>
              </a:rPr>
              <a:t>Nasofacial</a:t>
            </a:r>
            <a:r>
              <a:rPr sz="2400" spc="20" dirty="0">
                <a:latin typeface="Arial"/>
                <a:cs typeface="Arial"/>
              </a:rPr>
              <a:t> </a:t>
            </a:r>
            <a:r>
              <a:rPr sz="2400" spc="-5" dirty="0">
                <a:latin typeface="Arial"/>
                <a:cs typeface="Arial"/>
              </a:rPr>
              <a:t>angle</a:t>
            </a:r>
            <a:endParaRPr sz="2400">
              <a:latin typeface="Arial"/>
              <a:cs typeface="Arial"/>
            </a:endParaRPr>
          </a:p>
          <a:p>
            <a:pPr>
              <a:lnSpc>
                <a:spcPct val="100000"/>
              </a:lnSpc>
            </a:pPr>
            <a:endParaRPr sz="3550">
              <a:latin typeface="Times New Roman"/>
              <a:cs typeface="Times New Roman"/>
            </a:endParaRPr>
          </a:p>
          <a:p>
            <a:pPr marL="12700">
              <a:lnSpc>
                <a:spcPct val="100000"/>
              </a:lnSpc>
            </a:pPr>
            <a:r>
              <a:rPr sz="2400" spc="-5" dirty="0">
                <a:latin typeface="Arial"/>
                <a:cs typeface="Arial"/>
              </a:rPr>
              <a:t>Dorsum</a:t>
            </a:r>
            <a:endParaRPr sz="2400">
              <a:latin typeface="Arial"/>
              <a:cs typeface="Arial"/>
            </a:endParaRPr>
          </a:p>
          <a:p>
            <a:pPr marL="12700" marR="869950">
              <a:lnSpc>
                <a:spcPct val="120800"/>
              </a:lnSpc>
            </a:pPr>
            <a:r>
              <a:rPr sz="2400" spc="-5" dirty="0">
                <a:latin typeface="Arial"/>
                <a:cs typeface="Arial"/>
              </a:rPr>
              <a:t>Alar nasal</a:t>
            </a:r>
            <a:r>
              <a:rPr sz="2400" spc="-35" dirty="0">
                <a:latin typeface="Arial"/>
                <a:cs typeface="Arial"/>
              </a:rPr>
              <a:t> </a:t>
            </a:r>
            <a:r>
              <a:rPr sz="2400" spc="-5" dirty="0">
                <a:latin typeface="Arial"/>
                <a:cs typeface="Arial"/>
              </a:rPr>
              <a:t>angle  Pronasale</a:t>
            </a:r>
            <a:r>
              <a:rPr sz="2400" spc="5" dirty="0">
                <a:latin typeface="Arial"/>
                <a:cs typeface="Arial"/>
              </a:rPr>
              <a:t> </a:t>
            </a:r>
            <a:r>
              <a:rPr sz="2400" spc="-5" dirty="0">
                <a:latin typeface="Arial"/>
                <a:cs typeface="Arial"/>
              </a:rPr>
              <a:t>(tip)</a:t>
            </a:r>
            <a:endParaRPr sz="2400">
              <a:latin typeface="Arial"/>
              <a:cs typeface="Arial"/>
            </a:endParaRPr>
          </a:p>
          <a:p>
            <a:pPr marL="12700" marR="91440">
              <a:lnSpc>
                <a:spcPct val="120800"/>
              </a:lnSpc>
              <a:spcBef>
                <a:spcPts val="5"/>
              </a:spcBef>
            </a:pPr>
            <a:r>
              <a:rPr sz="2400" spc="-5" dirty="0">
                <a:latin typeface="Arial"/>
                <a:cs typeface="Arial"/>
              </a:rPr>
              <a:t>Ala nasi (nasal wings)  columella</a:t>
            </a:r>
            <a:endParaRPr sz="2400">
              <a:latin typeface="Arial"/>
              <a:cs typeface="Arial"/>
            </a:endParaRPr>
          </a:p>
          <a:p>
            <a:pPr marL="12700">
              <a:lnSpc>
                <a:spcPct val="100000"/>
              </a:lnSpc>
              <a:spcBef>
                <a:spcPts val="600"/>
              </a:spcBef>
            </a:pPr>
            <a:r>
              <a:rPr sz="2400" spc="-5" dirty="0">
                <a:latin typeface="Arial"/>
                <a:cs typeface="Arial"/>
              </a:rPr>
              <a:t>Anterior nares</a:t>
            </a:r>
            <a:r>
              <a:rPr sz="2400" spc="10" dirty="0">
                <a:latin typeface="Arial"/>
                <a:cs typeface="Arial"/>
              </a:rPr>
              <a:t> </a:t>
            </a:r>
            <a:r>
              <a:rPr sz="2400" spc="-5" dirty="0">
                <a:latin typeface="Arial"/>
                <a:cs typeface="Arial"/>
              </a:rPr>
              <a:t>/nostrils</a:t>
            </a:r>
            <a:endParaRPr sz="2400">
              <a:latin typeface="Arial"/>
              <a:cs typeface="Arial"/>
            </a:endParaRPr>
          </a:p>
        </p:txBody>
      </p:sp>
      <p:sp>
        <p:nvSpPr>
          <p:cNvPr id="8" name="object 8"/>
          <p:cNvSpPr/>
          <p:nvPr/>
        </p:nvSpPr>
        <p:spPr>
          <a:xfrm>
            <a:off x="2819400" y="2235835"/>
            <a:ext cx="2362200" cy="103505"/>
          </a:xfrm>
          <a:custGeom>
            <a:avLst/>
            <a:gdLst/>
            <a:ahLst/>
            <a:cxnLst/>
            <a:rect l="l" t="t" r="r" b="b"/>
            <a:pathLst>
              <a:path w="2362200" h="103505">
                <a:moveTo>
                  <a:pt x="2273680" y="0"/>
                </a:moveTo>
                <a:lnTo>
                  <a:pt x="2269744" y="1015"/>
                </a:lnTo>
                <a:lnTo>
                  <a:pt x="2266188" y="7112"/>
                </a:lnTo>
                <a:lnTo>
                  <a:pt x="2267204" y="10922"/>
                </a:lnTo>
                <a:lnTo>
                  <a:pt x="2326016" y="45323"/>
                </a:lnTo>
                <a:lnTo>
                  <a:pt x="2349627" y="45338"/>
                </a:lnTo>
                <a:lnTo>
                  <a:pt x="2349627" y="58038"/>
                </a:lnTo>
                <a:lnTo>
                  <a:pt x="2326204" y="58038"/>
                </a:lnTo>
                <a:lnTo>
                  <a:pt x="2267204" y="92455"/>
                </a:lnTo>
                <a:lnTo>
                  <a:pt x="2266188" y="96265"/>
                </a:lnTo>
                <a:lnTo>
                  <a:pt x="2267966" y="99313"/>
                </a:lnTo>
                <a:lnTo>
                  <a:pt x="2269616" y="102362"/>
                </a:lnTo>
                <a:lnTo>
                  <a:pt x="2273554" y="103377"/>
                </a:lnTo>
                <a:lnTo>
                  <a:pt x="2351309" y="58038"/>
                </a:lnTo>
                <a:lnTo>
                  <a:pt x="2349627" y="58038"/>
                </a:lnTo>
                <a:lnTo>
                  <a:pt x="2351335" y="58023"/>
                </a:lnTo>
                <a:lnTo>
                  <a:pt x="2362200" y="51688"/>
                </a:lnTo>
                <a:lnTo>
                  <a:pt x="2276602" y="1777"/>
                </a:lnTo>
                <a:lnTo>
                  <a:pt x="2273680" y="0"/>
                </a:lnTo>
                <a:close/>
              </a:path>
              <a:path w="2362200" h="103505">
                <a:moveTo>
                  <a:pt x="2336994" y="51744"/>
                </a:moveTo>
                <a:lnTo>
                  <a:pt x="2326230" y="58023"/>
                </a:lnTo>
                <a:lnTo>
                  <a:pt x="2349627" y="58038"/>
                </a:lnTo>
                <a:lnTo>
                  <a:pt x="2349627" y="57276"/>
                </a:lnTo>
                <a:lnTo>
                  <a:pt x="2346452" y="57276"/>
                </a:lnTo>
                <a:lnTo>
                  <a:pt x="2336994" y="51744"/>
                </a:lnTo>
                <a:close/>
              </a:path>
              <a:path w="2362200" h="103505">
                <a:moveTo>
                  <a:pt x="0" y="43814"/>
                </a:moveTo>
                <a:lnTo>
                  <a:pt x="0" y="56514"/>
                </a:lnTo>
                <a:lnTo>
                  <a:pt x="2326230" y="58023"/>
                </a:lnTo>
                <a:lnTo>
                  <a:pt x="2336994" y="51744"/>
                </a:lnTo>
                <a:lnTo>
                  <a:pt x="2326016" y="45323"/>
                </a:lnTo>
                <a:lnTo>
                  <a:pt x="0" y="43814"/>
                </a:lnTo>
                <a:close/>
              </a:path>
              <a:path w="2362200" h="103505">
                <a:moveTo>
                  <a:pt x="2346452" y="46227"/>
                </a:moveTo>
                <a:lnTo>
                  <a:pt x="2336994" y="51744"/>
                </a:lnTo>
                <a:lnTo>
                  <a:pt x="2346452" y="57276"/>
                </a:lnTo>
                <a:lnTo>
                  <a:pt x="2346452" y="46227"/>
                </a:lnTo>
                <a:close/>
              </a:path>
              <a:path w="2362200" h="103505">
                <a:moveTo>
                  <a:pt x="2349627" y="46227"/>
                </a:moveTo>
                <a:lnTo>
                  <a:pt x="2346452" y="46227"/>
                </a:lnTo>
                <a:lnTo>
                  <a:pt x="2346452" y="57276"/>
                </a:lnTo>
                <a:lnTo>
                  <a:pt x="2349627" y="57276"/>
                </a:lnTo>
                <a:lnTo>
                  <a:pt x="2349627" y="46227"/>
                </a:lnTo>
                <a:close/>
              </a:path>
              <a:path w="2362200" h="103505">
                <a:moveTo>
                  <a:pt x="2326016" y="45323"/>
                </a:moveTo>
                <a:lnTo>
                  <a:pt x="2336994" y="51744"/>
                </a:lnTo>
                <a:lnTo>
                  <a:pt x="2346452" y="46227"/>
                </a:lnTo>
                <a:lnTo>
                  <a:pt x="2349627" y="46227"/>
                </a:lnTo>
                <a:lnTo>
                  <a:pt x="2349627" y="45338"/>
                </a:lnTo>
                <a:lnTo>
                  <a:pt x="2326016" y="45323"/>
                </a:lnTo>
                <a:close/>
              </a:path>
            </a:pathLst>
          </a:custGeom>
          <a:solidFill>
            <a:srgbClr val="000000"/>
          </a:solidFill>
        </p:spPr>
        <p:txBody>
          <a:bodyPr wrap="square" lIns="0" tIns="0" rIns="0" bIns="0" rtlCol="0"/>
          <a:lstStyle/>
          <a:p>
            <a:endParaRPr/>
          </a:p>
        </p:txBody>
      </p:sp>
      <p:sp>
        <p:nvSpPr>
          <p:cNvPr id="9" name="object 9"/>
          <p:cNvSpPr/>
          <p:nvPr/>
        </p:nvSpPr>
        <p:spPr>
          <a:xfrm>
            <a:off x="2971800" y="2616835"/>
            <a:ext cx="2209800" cy="103505"/>
          </a:xfrm>
          <a:custGeom>
            <a:avLst/>
            <a:gdLst/>
            <a:ahLst/>
            <a:cxnLst/>
            <a:rect l="l" t="t" r="r" b="b"/>
            <a:pathLst>
              <a:path w="2209800" h="103505">
                <a:moveTo>
                  <a:pt x="2121280" y="0"/>
                </a:moveTo>
                <a:lnTo>
                  <a:pt x="2117344" y="1015"/>
                </a:lnTo>
                <a:lnTo>
                  <a:pt x="2113788" y="7112"/>
                </a:lnTo>
                <a:lnTo>
                  <a:pt x="2114804" y="10922"/>
                </a:lnTo>
                <a:lnTo>
                  <a:pt x="2173614" y="45322"/>
                </a:lnTo>
                <a:lnTo>
                  <a:pt x="2197227" y="45338"/>
                </a:lnTo>
                <a:lnTo>
                  <a:pt x="2197227" y="58038"/>
                </a:lnTo>
                <a:lnTo>
                  <a:pt x="2173804" y="58038"/>
                </a:lnTo>
                <a:lnTo>
                  <a:pt x="2114804" y="92455"/>
                </a:lnTo>
                <a:lnTo>
                  <a:pt x="2113788" y="96265"/>
                </a:lnTo>
                <a:lnTo>
                  <a:pt x="2115566" y="99313"/>
                </a:lnTo>
                <a:lnTo>
                  <a:pt x="2117216" y="102362"/>
                </a:lnTo>
                <a:lnTo>
                  <a:pt x="2121154" y="103377"/>
                </a:lnTo>
                <a:lnTo>
                  <a:pt x="2198909" y="58038"/>
                </a:lnTo>
                <a:lnTo>
                  <a:pt x="2197227" y="58038"/>
                </a:lnTo>
                <a:lnTo>
                  <a:pt x="2198937" y="58022"/>
                </a:lnTo>
                <a:lnTo>
                  <a:pt x="2209800" y="51688"/>
                </a:lnTo>
                <a:lnTo>
                  <a:pt x="2124202" y="1777"/>
                </a:lnTo>
                <a:lnTo>
                  <a:pt x="2121280" y="0"/>
                </a:lnTo>
                <a:close/>
              </a:path>
              <a:path w="2209800" h="103505">
                <a:moveTo>
                  <a:pt x="2184594" y="51744"/>
                </a:moveTo>
                <a:lnTo>
                  <a:pt x="2173832" y="58022"/>
                </a:lnTo>
                <a:lnTo>
                  <a:pt x="2197227" y="58038"/>
                </a:lnTo>
                <a:lnTo>
                  <a:pt x="2197227" y="57276"/>
                </a:lnTo>
                <a:lnTo>
                  <a:pt x="2194052" y="57276"/>
                </a:lnTo>
                <a:lnTo>
                  <a:pt x="2184594" y="51744"/>
                </a:lnTo>
                <a:close/>
              </a:path>
              <a:path w="2209800" h="103505">
                <a:moveTo>
                  <a:pt x="0" y="43814"/>
                </a:moveTo>
                <a:lnTo>
                  <a:pt x="0" y="56514"/>
                </a:lnTo>
                <a:lnTo>
                  <a:pt x="2173832" y="58022"/>
                </a:lnTo>
                <a:lnTo>
                  <a:pt x="2184594" y="51744"/>
                </a:lnTo>
                <a:lnTo>
                  <a:pt x="2173614" y="45322"/>
                </a:lnTo>
                <a:lnTo>
                  <a:pt x="0" y="43814"/>
                </a:lnTo>
                <a:close/>
              </a:path>
              <a:path w="2209800" h="103505">
                <a:moveTo>
                  <a:pt x="2194052" y="46227"/>
                </a:moveTo>
                <a:lnTo>
                  <a:pt x="2184594" y="51744"/>
                </a:lnTo>
                <a:lnTo>
                  <a:pt x="2194052" y="57276"/>
                </a:lnTo>
                <a:lnTo>
                  <a:pt x="2194052" y="46227"/>
                </a:lnTo>
                <a:close/>
              </a:path>
              <a:path w="2209800" h="103505">
                <a:moveTo>
                  <a:pt x="2197227" y="46227"/>
                </a:moveTo>
                <a:lnTo>
                  <a:pt x="2194052" y="46227"/>
                </a:lnTo>
                <a:lnTo>
                  <a:pt x="2194052" y="57276"/>
                </a:lnTo>
                <a:lnTo>
                  <a:pt x="2197227" y="57276"/>
                </a:lnTo>
                <a:lnTo>
                  <a:pt x="2197227" y="46227"/>
                </a:lnTo>
                <a:close/>
              </a:path>
              <a:path w="2209800" h="103505">
                <a:moveTo>
                  <a:pt x="2173614" y="45322"/>
                </a:moveTo>
                <a:lnTo>
                  <a:pt x="2184594" y="51744"/>
                </a:lnTo>
                <a:lnTo>
                  <a:pt x="2194052" y="46227"/>
                </a:lnTo>
                <a:lnTo>
                  <a:pt x="2197227" y="46227"/>
                </a:lnTo>
                <a:lnTo>
                  <a:pt x="2197227" y="45338"/>
                </a:lnTo>
                <a:lnTo>
                  <a:pt x="2173614" y="45322"/>
                </a:lnTo>
                <a:close/>
              </a:path>
            </a:pathLst>
          </a:custGeom>
          <a:solidFill>
            <a:srgbClr val="000000"/>
          </a:solidFill>
        </p:spPr>
        <p:txBody>
          <a:bodyPr wrap="square" lIns="0" tIns="0" rIns="0" bIns="0" rtlCol="0"/>
          <a:lstStyle/>
          <a:p>
            <a:endParaRPr/>
          </a:p>
        </p:txBody>
      </p:sp>
      <p:sp>
        <p:nvSpPr>
          <p:cNvPr id="10" name="object 10"/>
          <p:cNvSpPr/>
          <p:nvPr/>
        </p:nvSpPr>
        <p:spPr>
          <a:xfrm>
            <a:off x="3276600" y="3074035"/>
            <a:ext cx="1905000" cy="103505"/>
          </a:xfrm>
          <a:custGeom>
            <a:avLst/>
            <a:gdLst/>
            <a:ahLst/>
            <a:cxnLst/>
            <a:rect l="l" t="t" r="r" b="b"/>
            <a:pathLst>
              <a:path w="1905000" h="103505">
                <a:moveTo>
                  <a:pt x="1816480" y="0"/>
                </a:moveTo>
                <a:lnTo>
                  <a:pt x="1812544" y="1015"/>
                </a:lnTo>
                <a:lnTo>
                  <a:pt x="1808988" y="7112"/>
                </a:lnTo>
                <a:lnTo>
                  <a:pt x="1810003" y="10922"/>
                </a:lnTo>
                <a:lnTo>
                  <a:pt x="1868810" y="45319"/>
                </a:lnTo>
                <a:lnTo>
                  <a:pt x="1892427" y="45338"/>
                </a:lnTo>
                <a:lnTo>
                  <a:pt x="1892427" y="58038"/>
                </a:lnTo>
                <a:lnTo>
                  <a:pt x="1869004" y="58038"/>
                </a:lnTo>
                <a:lnTo>
                  <a:pt x="1810003" y="92455"/>
                </a:lnTo>
                <a:lnTo>
                  <a:pt x="1808988" y="96265"/>
                </a:lnTo>
                <a:lnTo>
                  <a:pt x="1810639" y="99313"/>
                </a:lnTo>
                <a:lnTo>
                  <a:pt x="1812416" y="102362"/>
                </a:lnTo>
                <a:lnTo>
                  <a:pt x="1816353" y="103377"/>
                </a:lnTo>
                <a:lnTo>
                  <a:pt x="1894109" y="58038"/>
                </a:lnTo>
                <a:lnTo>
                  <a:pt x="1892427" y="58038"/>
                </a:lnTo>
                <a:lnTo>
                  <a:pt x="1894142" y="58020"/>
                </a:lnTo>
                <a:lnTo>
                  <a:pt x="1905000" y="51688"/>
                </a:lnTo>
                <a:lnTo>
                  <a:pt x="1816480" y="0"/>
                </a:lnTo>
                <a:close/>
              </a:path>
              <a:path w="1905000" h="103505">
                <a:moveTo>
                  <a:pt x="1879794" y="51744"/>
                </a:moveTo>
                <a:lnTo>
                  <a:pt x="1869036" y="58020"/>
                </a:lnTo>
                <a:lnTo>
                  <a:pt x="1892427" y="58038"/>
                </a:lnTo>
                <a:lnTo>
                  <a:pt x="1892427" y="57276"/>
                </a:lnTo>
                <a:lnTo>
                  <a:pt x="1889252" y="57276"/>
                </a:lnTo>
                <a:lnTo>
                  <a:pt x="1879794" y="51744"/>
                </a:lnTo>
                <a:close/>
              </a:path>
              <a:path w="1905000" h="103505">
                <a:moveTo>
                  <a:pt x="0" y="43814"/>
                </a:moveTo>
                <a:lnTo>
                  <a:pt x="0" y="56514"/>
                </a:lnTo>
                <a:lnTo>
                  <a:pt x="1869036" y="58020"/>
                </a:lnTo>
                <a:lnTo>
                  <a:pt x="1879794" y="51744"/>
                </a:lnTo>
                <a:lnTo>
                  <a:pt x="1868810" y="45319"/>
                </a:lnTo>
                <a:lnTo>
                  <a:pt x="0" y="43814"/>
                </a:lnTo>
                <a:close/>
              </a:path>
              <a:path w="1905000" h="103505">
                <a:moveTo>
                  <a:pt x="1889252" y="46227"/>
                </a:moveTo>
                <a:lnTo>
                  <a:pt x="1879794" y="51744"/>
                </a:lnTo>
                <a:lnTo>
                  <a:pt x="1889252" y="57276"/>
                </a:lnTo>
                <a:lnTo>
                  <a:pt x="1889252" y="46227"/>
                </a:lnTo>
                <a:close/>
              </a:path>
              <a:path w="1905000" h="103505">
                <a:moveTo>
                  <a:pt x="1892427" y="46227"/>
                </a:moveTo>
                <a:lnTo>
                  <a:pt x="1889252" y="46227"/>
                </a:lnTo>
                <a:lnTo>
                  <a:pt x="1889252" y="57276"/>
                </a:lnTo>
                <a:lnTo>
                  <a:pt x="1892427" y="57276"/>
                </a:lnTo>
                <a:lnTo>
                  <a:pt x="1892427" y="46227"/>
                </a:lnTo>
                <a:close/>
              </a:path>
              <a:path w="1905000" h="103505">
                <a:moveTo>
                  <a:pt x="1868810" y="45319"/>
                </a:moveTo>
                <a:lnTo>
                  <a:pt x="1879794" y="51744"/>
                </a:lnTo>
                <a:lnTo>
                  <a:pt x="1889252" y="46227"/>
                </a:lnTo>
                <a:lnTo>
                  <a:pt x="1892427" y="46227"/>
                </a:lnTo>
                <a:lnTo>
                  <a:pt x="1892427" y="45338"/>
                </a:lnTo>
                <a:lnTo>
                  <a:pt x="1868810" y="45319"/>
                </a:lnTo>
                <a:close/>
              </a:path>
            </a:pathLst>
          </a:custGeom>
          <a:solidFill>
            <a:srgbClr val="000000"/>
          </a:solidFill>
        </p:spPr>
        <p:txBody>
          <a:bodyPr wrap="square" lIns="0" tIns="0" rIns="0" bIns="0" rtlCol="0"/>
          <a:lstStyle/>
          <a:p>
            <a:endParaRPr/>
          </a:p>
        </p:txBody>
      </p:sp>
      <p:sp>
        <p:nvSpPr>
          <p:cNvPr id="11" name="object 11"/>
          <p:cNvSpPr/>
          <p:nvPr/>
        </p:nvSpPr>
        <p:spPr>
          <a:xfrm>
            <a:off x="2819400" y="4902834"/>
            <a:ext cx="2286000" cy="103505"/>
          </a:xfrm>
          <a:custGeom>
            <a:avLst/>
            <a:gdLst/>
            <a:ahLst/>
            <a:cxnLst/>
            <a:rect l="l" t="t" r="r" b="b"/>
            <a:pathLst>
              <a:path w="2286000" h="103504">
                <a:moveTo>
                  <a:pt x="2197480" y="0"/>
                </a:moveTo>
                <a:lnTo>
                  <a:pt x="2193544" y="1015"/>
                </a:lnTo>
                <a:lnTo>
                  <a:pt x="2189988" y="7112"/>
                </a:lnTo>
                <a:lnTo>
                  <a:pt x="2191004" y="10921"/>
                </a:lnTo>
                <a:lnTo>
                  <a:pt x="2249815" y="45323"/>
                </a:lnTo>
                <a:lnTo>
                  <a:pt x="2273427" y="45338"/>
                </a:lnTo>
                <a:lnTo>
                  <a:pt x="2273427" y="58038"/>
                </a:lnTo>
                <a:lnTo>
                  <a:pt x="2250004" y="58038"/>
                </a:lnTo>
                <a:lnTo>
                  <a:pt x="2191004" y="92456"/>
                </a:lnTo>
                <a:lnTo>
                  <a:pt x="2189988" y="96265"/>
                </a:lnTo>
                <a:lnTo>
                  <a:pt x="2191766" y="99313"/>
                </a:lnTo>
                <a:lnTo>
                  <a:pt x="2193416" y="102362"/>
                </a:lnTo>
                <a:lnTo>
                  <a:pt x="2197354" y="103377"/>
                </a:lnTo>
                <a:lnTo>
                  <a:pt x="2275109" y="58038"/>
                </a:lnTo>
                <a:lnTo>
                  <a:pt x="2273427" y="58038"/>
                </a:lnTo>
                <a:lnTo>
                  <a:pt x="2275136" y="58023"/>
                </a:lnTo>
                <a:lnTo>
                  <a:pt x="2286000" y="51688"/>
                </a:lnTo>
                <a:lnTo>
                  <a:pt x="2200402" y="1777"/>
                </a:lnTo>
                <a:lnTo>
                  <a:pt x="2197480" y="0"/>
                </a:lnTo>
                <a:close/>
              </a:path>
              <a:path w="2286000" h="103504">
                <a:moveTo>
                  <a:pt x="2260794" y="51744"/>
                </a:moveTo>
                <a:lnTo>
                  <a:pt x="2250031" y="58023"/>
                </a:lnTo>
                <a:lnTo>
                  <a:pt x="2273427" y="58038"/>
                </a:lnTo>
                <a:lnTo>
                  <a:pt x="2273427" y="57276"/>
                </a:lnTo>
                <a:lnTo>
                  <a:pt x="2270252" y="57276"/>
                </a:lnTo>
                <a:lnTo>
                  <a:pt x="2260794" y="51744"/>
                </a:lnTo>
                <a:close/>
              </a:path>
              <a:path w="2286000" h="103504">
                <a:moveTo>
                  <a:pt x="0" y="43814"/>
                </a:moveTo>
                <a:lnTo>
                  <a:pt x="0" y="56514"/>
                </a:lnTo>
                <a:lnTo>
                  <a:pt x="2250031" y="58023"/>
                </a:lnTo>
                <a:lnTo>
                  <a:pt x="2260794" y="51744"/>
                </a:lnTo>
                <a:lnTo>
                  <a:pt x="2249815" y="45323"/>
                </a:lnTo>
                <a:lnTo>
                  <a:pt x="0" y="43814"/>
                </a:lnTo>
                <a:close/>
              </a:path>
              <a:path w="2286000" h="103504">
                <a:moveTo>
                  <a:pt x="2270252" y="46227"/>
                </a:moveTo>
                <a:lnTo>
                  <a:pt x="2260794" y="51744"/>
                </a:lnTo>
                <a:lnTo>
                  <a:pt x="2270252" y="57276"/>
                </a:lnTo>
                <a:lnTo>
                  <a:pt x="2270252" y="46227"/>
                </a:lnTo>
                <a:close/>
              </a:path>
              <a:path w="2286000" h="103504">
                <a:moveTo>
                  <a:pt x="2273427" y="46227"/>
                </a:moveTo>
                <a:lnTo>
                  <a:pt x="2270252" y="46227"/>
                </a:lnTo>
                <a:lnTo>
                  <a:pt x="2270252" y="57276"/>
                </a:lnTo>
                <a:lnTo>
                  <a:pt x="2273427" y="57276"/>
                </a:lnTo>
                <a:lnTo>
                  <a:pt x="2273427" y="46227"/>
                </a:lnTo>
                <a:close/>
              </a:path>
              <a:path w="2286000" h="103504">
                <a:moveTo>
                  <a:pt x="2249815" y="45323"/>
                </a:moveTo>
                <a:lnTo>
                  <a:pt x="2260794" y="51744"/>
                </a:lnTo>
                <a:lnTo>
                  <a:pt x="2270252" y="46227"/>
                </a:lnTo>
                <a:lnTo>
                  <a:pt x="2273427" y="46227"/>
                </a:lnTo>
                <a:lnTo>
                  <a:pt x="2273427" y="45338"/>
                </a:lnTo>
                <a:lnTo>
                  <a:pt x="2249815" y="45323"/>
                </a:lnTo>
                <a:close/>
              </a:path>
            </a:pathLst>
          </a:custGeom>
          <a:solidFill>
            <a:srgbClr val="000000"/>
          </a:solidFill>
        </p:spPr>
        <p:txBody>
          <a:bodyPr wrap="square" lIns="0" tIns="0" rIns="0" bIns="0" rtlCol="0"/>
          <a:lstStyle/>
          <a:p>
            <a:endParaRPr/>
          </a:p>
        </p:txBody>
      </p:sp>
      <p:sp>
        <p:nvSpPr>
          <p:cNvPr id="12" name="object 12"/>
          <p:cNvSpPr/>
          <p:nvPr/>
        </p:nvSpPr>
        <p:spPr>
          <a:xfrm>
            <a:off x="2282951" y="5327650"/>
            <a:ext cx="2898775" cy="1049020"/>
          </a:xfrm>
          <a:custGeom>
            <a:avLst/>
            <a:gdLst/>
            <a:ahLst/>
            <a:cxnLst/>
            <a:rect l="l" t="t" r="r" b="b"/>
            <a:pathLst>
              <a:path w="2898775" h="1049020">
                <a:moveTo>
                  <a:pt x="2873492" y="996950"/>
                </a:moveTo>
                <a:lnTo>
                  <a:pt x="2803652" y="1037678"/>
                </a:lnTo>
                <a:lnTo>
                  <a:pt x="2802636" y="1041565"/>
                </a:lnTo>
                <a:lnTo>
                  <a:pt x="2806192" y="1047623"/>
                </a:lnTo>
                <a:lnTo>
                  <a:pt x="2810002" y="1048651"/>
                </a:lnTo>
                <a:lnTo>
                  <a:pt x="2887760" y="1003300"/>
                </a:lnTo>
                <a:lnTo>
                  <a:pt x="2886202" y="1003300"/>
                </a:lnTo>
                <a:lnTo>
                  <a:pt x="2886202" y="1002436"/>
                </a:lnTo>
                <a:lnTo>
                  <a:pt x="2882900" y="1002436"/>
                </a:lnTo>
                <a:lnTo>
                  <a:pt x="2873492" y="996950"/>
                </a:lnTo>
                <a:close/>
              </a:path>
              <a:path w="2898775" h="1049020">
                <a:moveTo>
                  <a:pt x="0" y="6350"/>
                </a:moveTo>
                <a:lnTo>
                  <a:pt x="0" y="1000455"/>
                </a:lnTo>
                <a:lnTo>
                  <a:pt x="2793" y="1003300"/>
                </a:lnTo>
                <a:lnTo>
                  <a:pt x="2862603" y="1003300"/>
                </a:lnTo>
                <a:lnTo>
                  <a:pt x="2873492" y="996950"/>
                </a:lnTo>
                <a:lnTo>
                  <a:pt x="12700" y="996950"/>
                </a:lnTo>
                <a:lnTo>
                  <a:pt x="6350" y="990600"/>
                </a:lnTo>
                <a:lnTo>
                  <a:pt x="12700" y="990600"/>
                </a:lnTo>
                <a:lnTo>
                  <a:pt x="12700" y="12700"/>
                </a:lnTo>
                <a:lnTo>
                  <a:pt x="3048" y="12700"/>
                </a:lnTo>
                <a:lnTo>
                  <a:pt x="3048" y="9398"/>
                </a:lnTo>
                <a:lnTo>
                  <a:pt x="0" y="6350"/>
                </a:lnTo>
                <a:close/>
              </a:path>
              <a:path w="2898775" h="1049020">
                <a:moveTo>
                  <a:pt x="2887763" y="990600"/>
                </a:moveTo>
                <a:lnTo>
                  <a:pt x="2886202" y="990600"/>
                </a:lnTo>
                <a:lnTo>
                  <a:pt x="2886202" y="1003300"/>
                </a:lnTo>
                <a:lnTo>
                  <a:pt x="2887760" y="1003300"/>
                </a:lnTo>
                <a:lnTo>
                  <a:pt x="2898648" y="996950"/>
                </a:lnTo>
                <a:lnTo>
                  <a:pt x="2887763" y="990600"/>
                </a:lnTo>
                <a:close/>
              </a:path>
              <a:path w="2898775" h="1049020">
                <a:moveTo>
                  <a:pt x="2882900" y="991463"/>
                </a:moveTo>
                <a:lnTo>
                  <a:pt x="2873492" y="996950"/>
                </a:lnTo>
                <a:lnTo>
                  <a:pt x="2882900" y="1002436"/>
                </a:lnTo>
                <a:lnTo>
                  <a:pt x="2882900" y="991463"/>
                </a:lnTo>
                <a:close/>
              </a:path>
              <a:path w="2898775" h="1049020">
                <a:moveTo>
                  <a:pt x="2886202" y="991463"/>
                </a:moveTo>
                <a:lnTo>
                  <a:pt x="2882900" y="991463"/>
                </a:lnTo>
                <a:lnTo>
                  <a:pt x="2882900" y="1002436"/>
                </a:lnTo>
                <a:lnTo>
                  <a:pt x="2886202" y="1002436"/>
                </a:lnTo>
                <a:lnTo>
                  <a:pt x="2886202" y="991463"/>
                </a:lnTo>
                <a:close/>
              </a:path>
              <a:path w="2898775" h="1049020">
                <a:moveTo>
                  <a:pt x="12700" y="990600"/>
                </a:moveTo>
                <a:lnTo>
                  <a:pt x="6350" y="990600"/>
                </a:lnTo>
                <a:lnTo>
                  <a:pt x="12700" y="996950"/>
                </a:lnTo>
                <a:lnTo>
                  <a:pt x="12700" y="990600"/>
                </a:lnTo>
                <a:close/>
              </a:path>
              <a:path w="2898775" h="1049020">
                <a:moveTo>
                  <a:pt x="2862603" y="990600"/>
                </a:moveTo>
                <a:lnTo>
                  <a:pt x="12700" y="990600"/>
                </a:lnTo>
                <a:lnTo>
                  <a:pt x="12700" y="996950"/>
                </a:lnTo>
                <a:lnTo>
                  <a:pt x="2873492" y="996950"/>
                </a:lnTo>
                <a:lnTo>
                  <a:pt x="2862603" y="990600"/>
                </a:lnTo>
                <a:close/>
              </a:path>
              <a:path w="2898775" h="1049020">
                <a:moveTo>
                  <a:pt x="2810002" y="945248"/>
                </a:moveTo>
                <a:lnTo>
                  <a:pt x="2806192" y="946264"/>
                </a:lnTo>
                <a:lnTo>
                  <a:pt x="2802636" y="952322"/>
                </a:lnTo>
                <a:lnTo>
                  <a:pt x="2803652" y="956221"/>
                </a:lnTo>
                <a:lnTo>
                  <a:pt x="2873492" y="996950"/>
                </a:lnTo>
                <a:lnTo>
                  <a:pt x="2882900" y="991463"/>
                </a:lnTo>
                <a:lnTo>
                  <a:pt x="2886202" y="991463"/>
                </a:lnTo>
                <a:lnTo>
                  <a:pt x="2886202" y="990600"/>
                </a:lnTo>
                <a:lnTo>
                  <a:pt x="2887763" y="990600"/>
                </a:lnTo>
                <a:lnTo>
                  <a:pt x="2810002" y="945248"/>
                </a:lnTo>
                <a:close/>
              </a:path>
              <a:path w="2898775" h="1049020">
                <a:moveTo>
                  <a:pt x="3048" y="9398"/>
                </a:moveTo>
                <a:lnTo>
                  <a:pt x="3048" y="12700"/>
                </a:lnTo>
                <a:lnTo>
                  <a:pt x="6350" y="12700"/>
                </a:lnTo>
                <a:lnTo>
                  <a:pt x="3048" y="9398"/>
                </a:lnTo>
                <a:close/>
              </a:path>
              <a:path w="2898775" h="1049020">
                <a:moveTo>
                  <a:pt x="9906" y="0"/>
                </a:moveTo>
                <a:lnTo>
                  <a:pt x="3048" y="0"/>
                </a:lnTo>
                <a:lnTo>
                  <a:pt x="3048" y="9398"/>
                </a:lnTo>
                <a:lnTo>
                  <a:pt x="6350" y="12700"/>
                </a:lnTo>
                <a:lnTo>
                  <a:pt x="12700" y="12700"/>
                </a:lnTo>
                <a:lnTo>
                  <a:pt x="12700" y="2793"/>
                </a:lnTo>
                <a:lnTo>
                  <a:pt x="9906" y="0"/>
                </a:lnTo>
                <a:close/>
              </a:path>
            </a:pathLst>
          </a:custGeom>
          <a:solidFill>
            <a:srgbClr val="000000"/>
          </a:solidFill>
        </p:spPr>
        <p:txBody>
          <a:bodyPr wrap="square" lIns="0" tIns="0" rIns="0" bIns="0" rtlCol="0"/>
          <a:lstStyle/>
          <a:p>
            <a:endParaRPr/>
          </a:p>
        </p:txBody>
      </p:sp>
      <p:sp>
        <p:nvSpPr>
          <p:cNvPr id="13" name="object 13"/>
          <p:cNvSpPr/>
          <p:nvPr/>
        </p:nvSpPr>
        <p:spPr>
          <a:xfrm>
            <a:off x="3733800" y="4445634"/>
            <a:ext cx="1371600" cy="103505"/>
          </a:xfrm>
          <a:custGeom>
            <a:avLst/>
            <a:gdLst/>
            <a:ahLst/>
            <a:cxnLst/>
            <a:rect l="l" t="t" r="r" b="b"/>
            <a:pathLst>
              <a:path w="1371600" h="103504">
                <a:moveTo>
                  <a:pt x="1283080" y="0"/>
                </a:moveTo>
                <a:lnTo>
                  <a:pt x="1279144" y="1015"/>
                </a:lnTo>
                <a:lnTo>
                  <a:pt x="1277365" y="3937"/>
                </a:lnTo>
                <a:lnTo>
                  <a:pt x="1275588" y="6984"/>
                </a:lnTo>
                <a:lnTo>
                  <a:pt x="1276603" y="10921"/>
                </a:lnTo>
                <a:lnTo>
                  <a:pt x="1335397" y="45312"/>
                </a:lnTo>
                <a:lnTo>
                  <a:pt x="1359027" y="45338"/>
                </a:lnTo>
                <a:lnTo>
                  <a:pt x="1359027" y="58038"/>
                </a:lnTo>
                <a:lnTo>
                  <a:pt x="1335512" y="58038"/>
                </a:lnTo>
                <a:lnTo>
                  <a:pt x="1279525" y="90550"/>
                </a:lnTo>
                <a:lnTo>
                  <a:pt x="1276603" y="92328"/>
                </a:lnTo>
                <a:lnTo>
                  <a:pt x="1275461" y="96265"/>
                </a:lnTo>
                <a:lnTo>
                  <a:pt x="1279016" y="102362"/>
                </a:lnTo>
                <a:lnTo>
                  <a:pt x="1282953" y="103377"/>
                </a:lnTo>
                <a:lnTo>
                  <a:pt x="1360709" y="58038"/>
                </a:lnTo>
                <a:lnTo>
                  <a:pt x="1359027" y="58038"/>
                </a:lnTo>
                <a:lnTo>
                  <a:pt x="1360754" y="58012"/>
                </a:lnTo>
                <a:lnTo>
                  <a:pt x="1371600" y="51688"/>
                </a:lnTo>
                <a:lnTo>
                  <a:pt x="1283080" y="0"/>
                </a:lnTo>
                <a:close/>
              </a:path>
              <a:path w="1371600" h="103504">
                <a:moveTo>
                  <a:pt x="1346373" y="51732"/>
                </a:moveTo>
                <a:lnTo>
                  <a:pt x="1335558" y="58012"/>
                </a:lnTo>
                <a:lnTo>
                  <a:pt x="1359027" y="58038"/>
                </a:lnTo>
                <a:lnTo>
                  <a:pt x="1359027" y="57276"/>
                </a:lnTo>
                <a:lnTo>
                  <a:pt x="1355852" y="57276"/>
                </a:lnTo>
                <a:lnTo>
                  <a:pt x="1346373" y="51732"/>
                </a:lnTo>
                <a:close/>
              </a:path>
              <a:path w="1371600" h="103504">
                <a:moveTo>
                  <a:pt x="0" y="43814"/>
                </a:moveTo>
                <a:lnTo>
                  <a:pt x="0" y="56514"/>
                </a:lnTo>
                <a:lnTo>
                  <a:pt x="1335558" y="58012"/>
                </a:lnTo>
                <a:lnTo>
                  <a:pt x="1346373" y="51732"/>
                </a:lnTo>
                <a:lnTo>
                  <a:pt x="1335397" y="45312"/>
                </a:lnTo>
                <a:lnTo>
                  <a:pt x="0" y="43814"/>
                </a:lnTo>
                <a:close/>
              </a:path>
              <a:path w="1371600" h="103504">
                <a:moveTo>
                  <a:pt x="1355852" y="46227"/>
                </a:moveTo>
                <a:lnTo>
                  <a:pt x="1346373" y="51732"/>
                </a:lnTo>
                <a:lnTo>
                  <a:pt x="1355852" y="57276"/>
                </a:lnTo>
                <a:lnTo>
                  <a:pt x="1355852" y="46227"/>
                </a:lnTo>
                <a:close/>
              </a:path>
              <a:path w="1371600" h="103504">
                <a:moveTo>
                  <a:pt x="1359027" y="46227"/>
                </a:moveTo>
                <a:lnTo>
                  <a:pt x="1355852" y="46227"/>
                </a:lnTo>
                <a:lnTo>
                  <a:pt x="1355852" y="57276"/>
                </a:lnTo>
                <a:lnTo>
                  <a:pt x="1359027" y="57276"/>
                </a:lnTo>
                <a:lnTo>
                  <a:pt x="1359027" y="46227"/>
                </a:lnTo>
                <a:close/>
              </a:path>
              <a:path w="1371600" h="103504">
                <a:moveTo>
                  <a:pt x="1335397" y="45312"/>
                </a:moveTo>
                <a:lnTo>
                  <a:pt x="1346373" y="51732"/>
                </a:lnTo>
                <a:lnTo>
                  <a:pt x="1355852" y="46227"/>
                </a:lnTo>
                <a:lnTo>
                  <a:pt x="1359027" y="46227"/>
                </a:lnTo>
                <a:lnTo>
                  <a:pt x="1359027" y="45338"/>
                </a:lnTo>
                <a:lnTo>
                  <a:pt x="1335397" y="45312"/>
                </a:lnTo>
                <a:close/>
              </a:path>
            </a:pathLst>
          </a:custGeom>
          <a:solidFill>
            <a:srgbClr val="000000"/>
          </a:solidFill>
        </p:spPr>
        <p:txBody>
          <a:bodyPr wrap="square" lIns="0" tIns="0" rIns="0" bIns="0" rtlCol="0"/>
          <a:lstStyle/>
          <a:p>
            <a:endParaRPr/>
          </a:p>
        </p:txBody>
      </p:sp>
      <p:sp>
        <p:nvSpPr>
          <p:cNvPr id="14" name="object 14"/>
          <p:cNvSpPr/>
          <p:nvPr/>
        </p:nvSpPr>
        <p:spPr>
          <a:xfrm>
            <a:off x="2866008" y="5403850"/>
            <a:ext cx="2315845" cy="439420"/>
          </a:xfrm>
          <a:custGeom>
            <a:avLst/>
            <a:gdLst/>
            <a:ahLst/>
            <a:cxnLst/>
            <a:rect l="l" t="t" r="r" b="b"/>
            <a:pathLst>
              <a:path w="2315845" h="439420">
                <a:moveTo>
                  <a:pt x="2290435" y="387350"/>
                </a:moveTo>
                <a:lnTo>
                  <a:pt x="2220595" y="428078"/>
                </a:lnTo>
                <a:lnTo>
                  <a:pt x="2219579" y="431965"/>
                </a:lnTo>
                <a:lnTo>
                  <a:pt x="2223135" y="438022"/>
                </a:lnTo>
                <a:lnTo>
                  <a:pt x="2226945" y="439051"/>
                </a:lnTo>
                <a:lnTo>
                  <a:pt x="2304703" y="393700"/>
                </a:lnTo>
                <a:lnTo>
                  <a:pt x="2303018" y="393700"/>
                </a:lnTo>
                <a:lnTo>
                  <a:pt x="2303018" y="392836"/>
                </a:lnTo>
                <a:lnTo>
                  <a:pt x="2299843" y="392836"/>
                </a:lnTo>
                <a:lnTo>
                  <a:pt x="2290435" y="387350"/>
                </a:lnTo>
                <a:close/>
              </a:path>
              <a:path w="2315845" h="439420">
                <a:moveTo>
                  <a:pt x="29591" y="0"/>
                </a:moveTo>
                <a:lnTo>
                  <a:pt x="2921" y="0"/>
                </a:lnTo>
                <a:lnTo>
                  <a:pt x="0" y="2793"/>
                </a:lnTo>
                <a:lnTo>
                  <a:pt x="0" y="390855"/>
                </a:lnTo>
                <a:lnTo>
                  <a:pt x="2921" y="393700"/>
                </a:lnTo>
                <a:lnTo>
                  <a:pt x="2279546" y="393700"/>
                </a:lnTo>
                <a:lnTo>
                  <a:pt x="2290435" y="387350"/>
                </a:lnTo>
                <a:lnTo>
                  <a:pt x="12700" y="387350"/>
                </a:lnTo>
                <a:lnTo>
                  <a:pt x="6350" y="381000"/>
                </a:lnTo>
                <a:lnTo>
                  <a:pt x="12700" y="381000"/>
                </a:lnTo>
                <a:lnTo>
                  <a:pt x="12700" y="12700"/>
                </a:lnTo>
                <a:lnTo>
                  <a:pt x="6350" y="12700"/>
                </a:lnTo>
                <a:lnTo>
                  <a:pt x="12700" y="6350"/>
                </a:lnTo>
                <a:lnTo>
                  <a:pt x="29591" y="6350"/>
                </a:lnTo>
                <a:lnTo>
                  <a:pt x="29591" y="0"/>
                </a:lnTo>
                <a:close/>
              </a:path>
              <a:path w="2315845" h="439420">
                <a:moveTo>
                  <a:pt x="2304706" y="381000"/>
                </a:moveTo>
                <a:lnTo>
                  <a:pt x="2303018" y="381000"/>
                </a:lnTo>
                <a:lnTo>
                  <a:pt x="2303018" y="393700"/>
                </a:lnTo>
                <a:lnTo>
                  <a:pt x="2304703" y="393700"/>
                </a:lnTo>
                <a:lnTo>
                  <a:pt x="2315591" y="387350"/>
                </a:lnTo>
                <a:lnTo>
                  <a:pt x="2304706" y="381000"/>
                </a:lnTo>
                <a:close/>
              </a:path>
              <a:path w="2315845" h="439420">
                <a:moveTo>
                  <a:pt x="2299843" y="381863"/>
                </a:moveTo>
                <a:lnTo>
                  <a:pt x="2290435" y="387350"/>
                </a:lnTo>
                <a:lnTo>
                  <a:pt x="2299843" y="392836"/>
                </a:lnTo>
                <a:lnTo>
                  <a:pt x="2299843" y="381863"/>
                </a:lnTo>
                <a:close/>
              </a:path>
              <a:path w="2315845" h="439420">
                <a:moveTo>
                  <a:pt x="2303018" y="381863"/>
                </a:moveTo>
                <a:lnTo>
                  <a:pt x="2299843" y="381863"/>
                </a:lnTo>
                <a:lnTo>
                  <a:pt x="2299843" y="392836"/>
                </a:lnTo>
                <a:lnTo>
                  <a:pt x="2303018" y="392836"/>
                </a:lnTo>
                <a:lnTo>
                  <a:pt x="2303018" y="381863"/>
                </a:lnTo>
                <a:close/>
              </a:path>
              <a:path w="2315845" h="439420">
                <a:moveTo>
                  <a:pt x="12700" y="381000"/>
                </a:moveTo>
                <a:lnTo>
                  <a:pt x="6350" y="381000"/>
                </a:lnTo>
                <a:lnTo>
                  <a:pt x="12700" y="387350"/>
                </a:lnTo>
                <a:lnTo>
                  <a:pt x="12700" y="381000"/>
                </a:lnTo>
                <a:close/>
              </a:path>
              <a:path w="2315845" h="439420">
                <a:moveTo>
                  <a:pt x="2279546" y="381000"/>
                </a:moveTo>
                <a:lnTo>
                  <a:pt x="12700" y="381000"/>
                </a:lnTo>
                <a:lnTo>
                  <a:pt x="12700" y="387350"/>
                </a:lnTo>
                <a:lnTo>
                  <a:pt x="2290435" y="387350"/>
                </a:lnTo>
                <a:lnTo>
                  <a:pt x="2279546" y="381000"/>
                </a:lnTo>
                <a:close/>
              </a:path>
              <a:path w="2315845" h="439420">
                <a:moveTo>
                  <a:pt x="2226945" y="335648"/>
                </a:moveTo>
                <a:lnTo>
                  <a:pt x="2223135" y="336664"/>
                </a:lnTo>
                <a:lnTo>
                  <a:pt x="2219579" y="342722"/>
                </a:lnTo>
                <a:lnTo>
                  <a:pt x="2220595" y="346621"/>
                </a:lnTo>
                <a:lnTo>
                  <a:pt x="2290435" y="387350"/>
                </a:lnTo>
                <a:lnTo>
                  <a:pt x="2299843" y="381863"/>
                </a:lnTo>
                <a:lnTo>
                  <a:pt x="2303018" y="381863"/>
                </a:lnTo>
                <a:lnTo>
                  <a:pt x="2303018" y="381000"/>
                </a:lnTo>
                <a:lnTo>
                  <a:pt x="2304706" y="381000"/>
                </a:lnTo>
                <a:lnTo>
                  <a:pt x="2226945" y="335648"/>
                </a:lnTo>
                <a:close/>
              </a:path>
              <a:path w="2315845" h="439420">
                <a:moveTo>
                  <a:pt x="12700" y="6350"/>
                </a:moveTo>
                <a:lnTo>
                  <a:pt x="6350" y="12700"/>
                </a:lnTo>
                <a:lnTo>
                  <a:pt x="12700" y="12700"/>
                </a:lnTo>
                <a:lnTo>
                  <a:pt x="12700" y="6350"/>
                </a:lnTo>
                <a:close/>
              </a:path>
              <a:path w="2315845" h="439420">
                <a:moveTo>
                  <a:pt x="29591" y="6350"/>
                </a:moveTo>
                <a:lnTo>
                  <a:pt x="12700" y="6350"/>
                </a:lnTo>
                <a:lnTo>
                  <a:pt x="12700" y="12700"/>
                </a:lnTo>
                <a:lnTo>
                  <a:pt x="29591" y="12700"/>
                </a:lnTo>
                <a:lnTo>
                  <a:pt x="29591" y="6350"/>
                </a:lnTo>
                <a:close/>
              </a:path>
            </a:pathLst>
          </a:custGeom>
          <a:solidFill>
            <a:srgbClr val="000000"/>
          </a:solidFill>
        </p:spPr>
        <p:txBody>
          <a:bodyPr wrap="square" lIns="0" tIns="0" rIns="0" bIns="0" rtlCol="0"/>
          <a:lstStyle/>
          <a:p>
            <a:endParaRPr/>
          </a:p>
        </p:txBody>
      </p:sp>
      <p:sp>
        <p:nvSpPr>
          <p:cNvPr id="15" name="object 15"/>
          <p:cNvSpPr/>
          <p:nvPr/>
        </p:nvSpPr>
        <p:spPr>
          <a:xfrm>
            <a:off x="3733419" y="5251450"/>
            <a:ext cx="1372235" cy="129539"/>
          </a:xfrm>
          <a:custGeom>
            <a:avLst/>
            <a:gdLst/>
            <a:ahLst/>
            <a:cxnLst/>
            <a:rect l="l" t="t" r="r" b="b"/>
            <a:pathLst>
              <a:path w="1372235" h="129539">
                <a:moveTo>
                  <a:pt x="1335674" y="86841"/>
                </a:moveTo>
                <a:lnTo>
                  <a:pt x="1274826" y="117983"/>
                </a:lnTo>
                <a:lnTo>
                  <a:pt x="1273682" y="121793"/>
                </a:lnTo>
                <a:lnTo>
                  <a:pt x="1275206" y="124840"/>
                </a:lnTo>
                <a:lnTo>
                  <a:pt x="1276857" y="128015"/>
                </a:lnTo>
                <a:lnTo>
                  <a:pt x="1280667" y="129286"/>
                </a:lnTo>
                <a:lnTo>
                  <a:pt x="1283715" y="127634"/>
                </a:lnTo>
                <a:lnTo>
                  <a:pt x="1361041" y="88137"/>
                </a:lnTo>
                <a:lnTo>
                  <a:pt x="1359027" y="88137"/>
                </a:lnTo>
                <a:lnTo>
                  <a:pt x="1335674" y="86841"/>
                </a:lnTo>
                <a:close/>
              </a:path>
              <a:path w="1372235" h="129539">
                <a:moveTo>
                  <a:pt x="1346878" y="81112"/>
                </a:moveTo>
                <a:lnTo>
                  <a:pt x="1335674" y="86841"/>
                </a:lnTo>
                <a:lnTo>
                  <a:pt x="1359027" y="88137"/>
                </a:lnTo>
                <a:lnTo>
                  <a:pt x="1359088" y="87122"/>
                </a:lnTo>
                <a:lnTo>
                  <a:pt x="1355978" y="87122"/>
                </a:lnTo>
                <a:lnTo>
                  <a:pt x="1346878" y="81112"/>
                </a:lnTo>
                <a:close/>
              </a:path>
              <a:path w="1372235" h="129539">
                <a:moveTo>
                  <a:pt x="1286382" y="26034"/>
                </a:moveTo>
                <a:lnTo>
                  <a:pt x="1282445" y="26796"/>
                </a:lnTo>
                <a:lnTo>
                  <a:pt x="1278635" y="32638"/>
                </a:lnTo>
                <a:lnTo>
                  <a:pt x="1279397" y="36575"/>
                </a:lnTo>
                <a:lnTo>
                  <a:pt x="1336518" y="74271"/>
                </a:lnTo>
                <a:lnTo>
                  <a:pt x="1359789" y="75565"/>
                </a:lnTo>
                <a:lnTo>
                  <a:pt x="1359027" y="88137"/>
                </a:lnTo>
                <a:lnTo>
                  <a:pt x="1361041" y="88137"/>
                </a:lnTo>
                <a:lnTo>
                  <a:pt x="1371980" y="82550"/>
                </a:lnTo>
                <a:lnTo>
                  <a:pt x="1286382" y="26034"/>
                </a:lnTo>
                <a:close/>
              </a:path>
              <a:path w="1372235" h="129539">
                <a:moveTo>
                  <a:pt x="1356486" y="76200"/>
                </a:moveTo>
                <a:lnTo>
                  <a:pt x="1346878" y="81112"/>
                </a:lnTo>
                <a:lnTo>
                  <a:pt x="1355978" y="87122"/>
                </a:lnTo>
                <a:lnTo>
                  <a:pt x="1356486" y="76200"/>
                </a:lnTo>
                <a:close/>
              </a:path>
              <a:path w="1372235" h="129539">
                <a:moveTo>
                  <a:pt x="1359750" y="76200"/>
                </a:moveTo>
                <a:lnTo>
                  <a:pt x="1356486" y="76200"/>
                </a:lnTo>
                <a:lnTo>
                  <a:pt x="1355978" y="87122"/>
                </a:lnTo>
                <a:lnTo>
                  <a:pt x="1359088" y="87122"/>
                </a:lnTo>
                <a:lnTo>
                  <a:pt x="1359750" y="76200"/>
                </a:lnTo>
                <a:close/>
              </a:path>
              <a:path w="1372235" h="129539">
                <a:moveTo>
                  <a:pt x="761" y="0"/>
                </a:moveTo>
                <a:lnTo>
                  <a:pt x="0" y="12700"/>
                </a:lnTo>
                <a:lnTo>
                  <a:pt x="1335674" y="86841"/>
                </a:lnTo>
                <a:lnTo>
                  <a:pt x="1346878" y="81112"/>
                </a:lnTo>
                <a:lnTo>
                  <a:pt x="1336518" y="74271"/>
                </a:lnTo>
                <a:lnTo>
                  <a:pt x="761" y="0"/>
                </a:lnTo>
                <a:close/>
              </a:path>
              <a:path w="1372235" h="129539">
                <a:moveTo>
                  <a:pt x="1336518" y="74271"/>
                </a:moveTo>
                <a:lnTo>
                  <a:pt x="1346878" y="81112"/>
                </a:lnTo>
                <a:lnTo>
                  <a:pt x="1356486" y="76200"/>
                </a:lnTo>
                <a:lnTo>
                  <a:pt x="1359750" y="76200"/>
                </a:lnTo>
                <a:lnTo>
                  <a:pt x="1359789" y="75565"/>
                </a:lnTo>
                <a:lnTo>
                  <a:pt x="1336518" y="74271"/>
                </a:lnTo>
                <a:close/>
              </a:path>
            </a:pathLst>
          </a:custGeom>
          <a:solidFill>
            <a:srgbClr val="000000"/>
          </a:solidFill>
        </p:spPr>
        <p:txBody>
          <a:bodyPr wrap="square" lIns="0" tIns="0" rIns="0" bIns="0" rtlCol="0"/>
          <a:lstStyle/>
          <a:p>
            <a:endParaRPr/>
          </a:p>
        </p:txBody>
      </p:sp>
      <p:sp>
        <p:nvSpPr>
          <p:cNvPr id="16" name="object 16"/>
          <p:cNvSpPr/>
          <p:nvPr/>
        </p:nvSpPr>
        <p:spPr>
          <a:xfrm>
            <a:off x="2819273" y="4023486"/>
            <a:ext cx="2210435" cy="103505"/>
          </a:xfrm>
          <a:custGeom>
            <a:avLst/>
            <a:gdLst/>
            <a:ahLst/>
            <a:cxnLst/>
            <a:rect l="l" t="t" r="r" b="b"/>
            <a:pathLst>
              <a:path w="2210435" h="103504">
                <a:moveTo>
                  <a:pt x="2173910" y="58907"/>
                </a:moveTo>
                <a:lnTo>
                  <a:pt x="2117343" y="90550"/>
                </a:lnTo>
                <a:lnTo>
                  <a:pt x="2114296" y="92329"/>
                </a:lnTo>
                <a:lnTo>
                  <a:pt x="2113153" y="96138"/>
                </a:lnTo>
                <a:lnTo>
                  <a:pt x="2114804" y="99187"/>
                </a:lnTo>
                <a:lnTo>
                  <a:pt x="2116581" y="102235"/>
                </a:lnTo>
                <a:lnTo>
                  <a:pt x="2120391" y="103377"/>
                </a:lnTo>
                <a:lnTo>
                  <a:pt x="2123566" y="101726"/>
                </a:lnTo>
                <a:lnTo>
                  <a:pt x="2199075" y="59308"/>
                </a:lnTo>
                <a:lnTo>
                  <a:pt x="2197227" y="59308"/>
                </a:lnTo>
                <a:lnTo>
                  <a:pt x="2173910" y="58907"/>
                </a:lnTo>
                <a:close/>
              </a:path>
              <a:path w="2210435" h="103504">
                <a:moveTo>
                  <a:pt x="2184802" y="52814"/>
                </a:moveTo>
                <a:lnTo>
                  <a:pt x="2173910" y="58907"/>
                </a:lnTo>
                <a:lnTo>
                  <a:pt x="2197227" y="59308"/>
                </a:lnTo>
                <a:lnTo>
                  <a:pt x="2197244" y="58419"/>
                </a:lnTo>
                <a:lnTo>
                  <a:pt x="2194052" y="58419"/>
                </a:lnTo>
                <a:lnTo>
                  <a:pt x="2184802" y="52814"/>
                </a:lnTo>
                <a:close/>
              </a:path>
              <a:path w="2210435" h="103504">
                <a:moveTo>
                  <a:pt x="2122169" y="0"/>
                </a:moveTo>
                <a:lnTo>
                  <a:pt x="2118360" y="888"/>
                </a:lnTo>
                <a:lnTo>
                  <a:pt x="2116454" y="3937"/>
                </a:lnTo>
                <a:lnTo>
                  <a:pt x="2114677" y="6985"/>
                </a:lnTo>
                <a:lnTo>
                  <a:pt x="2115692" y="10794"/>
                </a:lnTo>
                <a:lnTo>
                  <a:pt x="2118614" y="12700"/>
                </a:lnTo>
                <a:lnTo>
                  <a:pt x="2173893" y="46202"/>
                </a:lnTo>
                <a:lnTo>
                  <a:pt x="2197480" y="46608"/>
                </a:lnTo>
                <a:lnTo>
                  <a:pt x="2197227" y="59308"/>
                </a:lnTo>
                <a:lnTo>
                  <a:pt x="2199075" y="59308"/>
                </a:lnTo>
                <a:lnTo>
                  <a:pt x="2209927" y="53212"/>
                </a:lnTo>
                <a:lnTo>
                  <a:pt x="2125217" y="1777"/>
                </a:lnTo>
                <a:lnTo>
                  <a:pt x="2122169" y="0"/>
                </a:lnTo>
                <a:close/>
              </a:path>
              <a:path w="2210435" h="103504">
                <a:moveTo>
                  <a:pt x="253" y="8762"/>
                </a:moveTo>
                <a:lnTo>
                  <a:pt x="0" y="21462"/>
                </a:lnTo>
                <a:lnTo>
                  <a:pt x="2173910" y="58907"/>
                </a:lnTo>
                <a:lnTo>
                  <a:pt x="2184802" y="52814"/>
                </a:lnTo>
                <a:lnTo>
                  <a:pt x="2173893" y="46202"/>
                </a:lnTo>
                <a:lnTo>
                  <a:pt x="253" y="8762"/>
                </a:lnTo>
                <a:close/>
              </a:path>
              <a:path w="2210435" h="103504">
                <a:moveTo>
                  <a:pt x="2194305" y="47498"/>
                </a:moveTo>
                <a:lnTo>
                  <a:pt x="2184802" y="52814"/>
                </a:lnTo>
                <a:lnTo>
                  <a:pt x="2194052" y="58419"/>
                </a:lnTo>
                <a:lnTo>
                  <a:pt x="2194305" y="47498"/>
                </a:lnTo>
                <a:close/>
              </a:path>
              <a:path w="2210435" h="103504">
                <a:moveTo>
                  <a:pt x="2197463" y="47498"/>
                </a:moveTo>
                <a:lnTo>
                  <a:pt x="2194305" y="47498"/>
                </a:lnTo>
                <a:lnTo>
                  <a:pt x="2194052" y="58419"/>
                </a:lnTo>
                <a:lnTo>
                  <a:pt x="2197244" y="58419"/>
                </a:lnTo>
                <a:lnTo>
                  <a:pt x="2197463" y="47498"/>
                </a:lnTo>
                <a:close/>
              </a:path>
              <a:path w="2210435" h="103504">
                <a:moveTo>
                  <a:pt x="2173893" y="46202"/>
                </a:moveTo>
                <a:lnTo>
                  <a:pt x="2184802" y="52814"/>
                </a:lnTo>
                <a:lnTo>
                  <a:pt x="2194305" y="47498"/>
                </a:lnTo>
                <a:lnTo>
                  <a:pt x="2197463" y="47498"/>
                </a:lnTo>
                <a:lnTo>
                  <a:pt x="2197480" y="46608"/>
                </a:lnTo>
                <a:lnTo>
                  <a:pt x="2173893" y="46202"/>
                </a:lnTo>
                <a:close/>
              </a:path>
            </a:pathLst>
          </a:custGeom>
          <a:solidFill>
            <a:srgbClr val="00000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459735" y="60960"/>
            <a:ext cx="3337560" cy="11369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60847" y="60960"/>
            <a:ext cx="2116836" cy="1136904"/>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787142" y="201879"/>
            <a:ext cx="4265295" cy="635000"/>
          </a:xfrm>
          <a:prstGeom prst="rect">
            <a:avLst/>
          </a:prstGeom>
        </p:spPr>
        <p:txBody>
          <a:bodyPr vert="horz" wrap="square" lIns="0" tIns="12065" rIns="0" bIns="0" rtlCol="0">
            <a:spAutoFit/>
          </a:bodyPr>
          <a:lstStyle/>
          <a:p>
            <a:pPr marL="12700">
              <a:lnSpc>
                <a:spcPct val="100000"/>
              </a:lnSpc>
              <a:spcBef>
                <a:spcPts val="95"/>
              </a:spcBef>
            </a:pPr>
            <a:r>
              <a:rPr spc="-5" dirty="0"/>
              <a:t>EXTERNAL</a:t>
            </a:r>
            <a:r>
              <a:rPr spc="-225" dirty="0"/>
              <a:t> </a:t>
            </a:r>
            <a:r>
              <a:rPr spc="-5" dirty="0"/>
              <a:t>NOSE</a:t>
            </a:r>
          </a:p>
        </p:txBody>
      </p:sp>
      <p:sp>
        <p:nvSpPr>
          <p:cNvPr id="7" name="object 7"/>
          <p:cNvSpPr/>
          <p:nvPr/>
        </p:nvSpPr>
        <p:spPr>
          <a:xfrm>
            <a:off x="4343400" y="1447800"/>
            <a:ext cx="3962400" cy="48006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982467" y="2462783"/>
            <a:ext cx="2964180" cy="1584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048761" y="2515361"/>
            <a:ext cx="2819400" cy="1905"/>
          </a:xfrm>
          <a:custGeom>
            <a:avLst/>
            <a:gdLst/>
            <a:ahLst/>
            <a:cxnLst/>
            <a:rect l="l" t="t" r="r" b="b"/>
            <a:pathLst>
              <a:path w="2819400" h="1905">
                <a:moveTo>
                  <a:pt x="0" y="0"/>
                </a:moveTo>
                <a:lnTo>
                  <a:pt x="2819400" y="1650"/>
                </a:lnTo>
              </a:path>
            </a:pathLst>
          </a:custGeom>
          <a:ln w="25907">
            <a:solidFill>
              <a:srgbClr val="000000"/>
            </a:solidFill>
          </a:ln>
        </p:spPr>
        <p:txBody>
          <a:bodyPr wrap="square" lIns="0" tIns="0" rIns="0" bIns="0" rtlCol="0"/>
          <a:lstStyle/>
          <a:p>
            <a:endParaRPr/>
          </a:p>
        </p:txBody>
      </p:sp>
      <p:sp>
        <p:nvSpPr>
          <p:cNvPr id="10" name="object 10"/>
          <p:cNvSpPr/>
          <p:nvPr/>
        </p:nvSpPr>
        <p:spPr>
          <a:xfrm>
            <a:off x="2982467" y="3300984"/>
            <a:ext cx="2430780" cy="15849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048761" y="3353561"/>
            <a:ext cx="2286000" cy="1905"/>
          </a:xfrm>
          <a:custGeom>
            <a:avLst/>
            <a:gdLst/>
            <a:ahLst/>
            <a:cxnLst/>
            <a:rect l="l" t="t" r="r" b="b"/>
            <a:pathLst>
              <a:path w="2286000" h="1904">
                <a:moveTo>
                  <a:pt x="0" y="0"/>
                </a:moveTo>
                <a:lnTo>
                  <a:pt x="2286000" y="1524"/>
                </a:lnTo>
              </a:path>
            </a:pathLst>
          </a:custGeom>
          <a:ln w="25908">
            <a:solidFill>
              <a:srgbClr val="000000"/>
            </a:solidFill>
          </a:ln>
        </p:spPr>
        <p:txBody>
          <a:bodyPr wrap="square" lIns="0" tIns="0" rIns="0" bIns="0" rtlCol="0"/>
          <a:lstStyle/>
          <a:p>
            <a:endParaRPr/>
          </a:p>
        </p:txBody>
      </p:sp>
      <p:sp>
        <p:nvSpPr>
          <p:cNvPr id="12" name="object 12"/>
          <p:cNvSpPr/>
          <p:nvPr/>
        </p:nvSpPr>
        <p:spPr>
          <a:xfrm>
            <a:off x="3058667" y="4215384"/>
            <a:ext cx="1744980" cy="15849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124961" y="4267961"/>
            <a:ext cx="1600200" cy="1905"/>
          </a:xfrm>
          <a:custGeom>
            <a:avLst/>
            <a:gdLst/>
            <a:ahLst/>
            <a:cxnLst/>
            <a:rect l="l" t="t" r="r" b="b"/>
            <a:pathLst>
              <a:path w="1600200" h="1904">
                <a:moveTo>
                  <a:pt x="0" y="0"/>
                </a:moveTo>
                <a:lnTo>
                  <a:pt x="1600200" y="1524"/>
                </a:lnTo>
              </a:path>
            </a:pathLst>
          </a:custGeom>
          <a:ln w="25908">
            <a:solidFill>
              <a:srgbClr val="000000"/>
            </a:solidFill>
          </a:ln>
        </p:spPr>
        <p:txBody>
          <a:bodyPr wrap="square" lIns="0" tIns="0" rIns="0" bIns="0" rtlCol="0"/>
          <a:lstStyle/>
          <a:p>
            <a:endParaRPr/>
          </a:p>
        </p:txBody>
      </p:sp>
      <p:sp>
        <p:nvSpPr>
          <p:cNvPr id="14" name="object 14"/>
          <p:cNvSpPr/>
          <p:nvPr/>
        </p:nvSpPr>
        <p:spPr>
          <a:xfrm>
            <a:off x="3134867" y="5205984"/>
            <a:ext cx="1440180" cy="15849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201161" y="5258561"/>
            <a:ext cx="1295400" cy="1905"/>
          </a:xfrm>
          <a:custGeom>
            <a:avLst/>
            <a:gdLst/>
            <a:ahLst/>
            <a:cxnLst/>
            <a:rect l="l" t="t" r="r" b="b"/>
            <a:pathLst>
              <a:path w="1295400" h="1904">
                <a:moveTo>
                  <a:pt x="0" y="0"/>
                </a:moveTo>
                <a:lnTo>
                  <a:pt x="1295400" y="1650"/>
                </a:lnTo>
              </a:path>
            </a:pathLst>
          </a:custGeom>
          <a:ln w="25907">
            <a:solidFill>
              <a:srgbClr val="000000"/>
            </a:solidFill>
          </a:ln>
        </p:spPr>
        <p:txBody>
          <a:bodyPr wrap="square" lIns="0" tIns="0" rIns="0" bIns="0" rtlCol="0"/>
          <a:lstStyle/>
          <a:p>
            <a:endParaRPr/>
          </a:p>
        </p:txBody>
      </p:sp>
      <p:sp>
        <p:nvSpPr>
          <p:cNvPr id="16" name="object 16"/>
          <p:cNvSpPr/>
          <p:nvPr/>
        </p:nvSpPr>
        <p:spPr>
          <a:xfrm>
            <a:off x="1600961" y="2743961"/>
            <a:ext cx="2895600" cy="381000"/>
          </a:xfrm>
          <a:custGeom>
            <a:avLst/>
            <a:gdLst/>
            <a:ahLst/>
            <a:cxnLst/>
            <a:rect l="l" t="t" r="r" b="b"/>
            <a:pathLst>
              <a:path w="2895600" h="381000">
                <a:moveTo>
                  <a:pt x="0" y="381000"/>
                </a:moveTo>
                <a:lnTo>
                  <a:pt x="2895600" y="381000"/>
                </a:lnTo>
                <a:lnTo>
                  <a:pt x="2895600" y="0"/>
                </a:lnTo>
                <a:lnTo>
                  <a:pt x="0" y="0"/>
                </a:lnTo>
                <a:lnTo>
                  <a:pt x="0" y="381000"/>
                </a:lnTo>
                <a:close/>
              </a:path>
            </a:pathLst>
          </a:custGeom>
          <a:solidFill>
            <a:srgbClr val="93B6D2"/>
          </a:solidFill>
        </p:spPr>
        <p:txBody>
          <a:bodyPr wrap="square" lIns="0" tIns="0" rIns="0" bIns="0" rtlCol="0"/>
          <a:lstStyle/>
          <a:p>
            <a:endParaRPr/>
          </a:p>
        </p:txBody>
      </p:sp>
      <p:sp>
        <p:nvSpPr>
          <p:cNvPr id="17" name="object 17"/>
          <p:cNvSpPr/>
          <p:nvPr/>
        </p:nvSpPr>
        <p:spPr>
          <a:xfrm>
            <a:off x="1600961" y="2743961"/>
            <a:ext cx="2895600" cy="381000"/>
          </a:xfrm>
          <a:custGeom>
            <a:avLst/>
            <a:gdLst/>
            <a:ahLst/>
            <a:cxnLst/>
            <a:rect l="l" t="t" r="r" b="b"/>
            <a:pathLst>
              <a:path w="2895600" h="381000">
                <a:moveTo>
                  <a:pt x="0" y="381000"/>
                </a:moveTo>
                <a:lnTo>
                  <a:pt x="2895600" y="381000"/>
                </a:lnTo>
                <a:lnTo>
                  <a:pt x="2895600" y="0"/>
                </a:lnTo>
                <a:lnTo>
                  <a:pt x="0" y="0"/>
                </a:lnTo>
                <a:lnTo>
                  <a:pt x="0" y="381000"/>
                </a:lnTo>
                <a:close/>
              </a:path>
            </a:pathLst>
          </a:custGeom>
          <a:ln w="25908">
            <a:solidFill>
              <a:srgbClr val="6B859A"/>
            </a:solidFill>
          </a:ln>
        </p:spPr>
        <p:txBody>
          <a:bodyPr wrap="square" lIns="0" tIns="0" rIns="0" bIns="0" rtlCol="0"/>
          <a:lstStyle/>
          <a:p>
            <a:endParaRPr/>
          </a:p>
        </p:txBody>
      </p:sp>
      <p:sp>
        <p:nvSpPr>
          <p:cNvPr id="18" name="object 18"/>
          <p:cNvSpPr txBox="1"/>
          <p:nvPr/>
        </p:nvSpPr>
        <p:spPr>
          <a:xfrm>
            <a:off x="1995297" y="2641219"/>
            <a:ext cx="2106930" cy="574040"/>
          </a:xfrm>
          <a:prstGeom prst="rect">
            <a:avLst/>
          </a:prstGeom>
        </p:spPr>
        <p:txBody>
          <a:bodyPr vert="horz" wrap="square" lIns="0" tIns="12700" rIns="0" bIns="0" rtlCol="0">
            <a:spAutoFit/>
          </a:bodyPr>
          <a:lstStyle/>
          <a:p>
            <a:pPr marL="698500" marR="5080" indent="-685800">
              <a:lnSpc>
                <a:spcPct val="100000"/>
              </a:lnSpc>
              <a:spcBef>
                <a:spcPts val="100"/>
              </a:spcBef>
            </a:pPr>
            <a:r>
              <a:rPr sz="1800" spc="-5" dirty="0">
                <a:latin typeface="Arial"/>
                <a:cs typeface="Arial"/>
              </a:rPr>
              <a:t>Upper </a:t>
            </a:r>
            <a:r>
              <a:rPr sz="1800" dirty="0">
                <a:latin typeface="Arial"/>
                <a:cs typeface="Arial"/>
              </a:rPr>
              <a:t>1/3 </a:t>
            </a:r>
            <a:r>
              <a:rPr sz="1800" spc="-5" dirty="0">
                <a:latin typeface="Arial"/>
                <a:cs typeface="Arial"/>
              </a:rPr>
              <a:t>rd</a:t>
            </a:r>
            <a:r>
              <a:rPr sz="1800" spc="-65" dirty="0">
                <a:latin typeface="Arial"/>
                <a:cs typeface="Arial"/>
              </a:rPr>
              <a:t> </a:t>
            </a:r>
            <a:r>
              <a:rPr sz="1800" spc="-5" dirty="0">
                <a:latin typeface="Arial"/>
                <a:cs typeface="Arial"/>
              </a:rPr>
              <a:t>(nasion  region)</a:t>
            </a:r>
            <a:endParaRPr sz="1800">
              <a:latin typeface="Arial"/>
              <a:cs typeface="Arial"/>
            </a:endParaRPr>
          </a:p>
        </p:txBody>
      </p:sp>
      <p:sp>
        <p:nvSpPr>
          <p:cNvPr id="19" name="object 19"/>
          <p:cNvSpPr txBox="1"/>
          <p:nvPr/>
        </p:nvSpPr>
        <p:spPr>
          <a:xfrm>
            <a:off x="1981961" y="3658361"/>
            <a:ext cx="2057400" cy="381000"/>
          </a:xfrm>
          <a:prstGeom prst="rect">
            <a:avLst/>
          </a:prstGeom>
          <a:solidFill>
            <a:srgbClr val="93B6D2"/>
          </a:solidFill>
          <a:ln w="25907">
            <a:solidFill>
              <a:srgbClr val="6B859A"/>
            </a:solidFill>
          </a:ln>
        </p:spPr>
        <p:txBody>
          <a:bodyPr vert="horz" wrap="square" lIns="0" tIns="46990" rIns="0" bIns="0" rtlCol="0">
            <a:spAutoFit/>
          </a:bodyPr>
          <a:lstStyle/>
          <a:p>
            <a:pPr marL="367030">
              <a:lnSpc>
                <a:spcPct val="100000"/>
              </a:lnSpc>
              <a:spcBef>
                <a:spcPts val="370"/>
              </a:spcBef>
            </a:pPr>
            <a:r>
              <a:rPr sz="1800" spc="-5" dirty="0">
                <a:latin typeface="Arial"/>
                <a:cs typeface="Arial"/>
              </a:rPr>
              <a:t>Middle </a:t>
            </a:r>
            <a:r>
              <a:rPr sz="1800" dirty="0">
                <a:latin typeface="Arial"/>
                <a:cs typeface="Arial"/>
              </a:rPr>
              <a:t>1/3</a:t>
            </a:r>
            <a:r>
              <a:rPr sz="1800" spc="-25" dirty="0">
                <a:latin typeface="Arial"/>
                <a:cs typeface="Arial"/>
              </a:rPr>
              <a:t> </a:t>
            </a:r>
            <a:r>
              <a:rPr sz="1800" spc="-5" dirty="0">
                <a:latin typeface="Arial"/>
                <a:cs typeface="Arial"/>
              </a:rPr>
              <a:t>rd</a:t>
            </a:r>
            <a:endParaRPr sz="1800">
              <a:latin typeface="Arial"/>
              <a:cs typeface="Arial"/>
            </a:endParaRPr>
          </a:p>
        </p:txBody>
      </p:sp>
      <p:sp>
        <p:nvSpPr>
          <p:cNvPr id="20" name="object 20"/>
          <p:cNvSpPr txBox="1"/>
          <p:nvPr/>
        </p:nvSpPr>
        <p:spPr>
          <a:xfrm>
            <a:off x="1981961" y="4572761"/>
            <a:ext cx="2057400" cy="381000"/>
          </a:xfrm>
          <a:prstGeom prst="rect">
            <a:avLst/>
          </a:prstGeom>
          <a:solidFill>
            <a:srgbClr val="93B6D2"/>
          </a:solidFill>
          <a:ln w="25907">
            <a:solidFill>
              <a:srgbClr val="6B859A"/>
            </a:solidFill>
          </a:ln>
        </p:spPr>
        <p:txBody>
          <a:bodyPr vert="horz" wrap="square" lIns="0" tIns="46990" rIns="0" bIns="0" rtlCol="0">
            <a:spAutoFit/>
          </a:bodyPr>
          <a:lstStyle/>
          <a:p>
            <a:pPr marL="393065">
              <a:lnSpc>
                <a:spcPct val="100000"/>
              </a:lnSpc>
              <a:spcBef>
                <a:spcPts val="370"/>
              </a:spcBef>
            </a:pPr>
            <a:r>
              <a:rPr sz="1800" spc="-15" dirty="0">
                <a:latin typeface="Arial"/>
                <a:cs typeface="Arial"/>
              </a:rPr>
              <a:t>Lower </a:t>
            </a:r>
            <a:r>
              <a:rPr sz="1800" dirty="0">
                <a:latin typeface="Arial"/>
                <a:cs typeface="Arial"/>
              </a:rPr>
              <a:t>1/3</a:t>
            </a:r>
            <a:r>
              <a:rPr sz="1800" spc="30" dirty="0">
                <a:latin typeface="Arial"/>
                <a:cs typeface="Arial"/>
              </a:rPr>
              <a:t> </a:t>
            </a:r>
            <a:r>
              <a:rPr sz="1800" spc="-5" dirty="0">
                <a:latin typeface="Arial"/>
                <a:cs typeface="Arial"/>
              </a:rPr>
              <a:t>rd</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3238500" y="373379"/>
            <a:ext cx="4035552"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566286" y="515238"/>
            <a:ext cx="3239135" cy="635000"/>
          </a:xfrm>
          <a:prstGeom prst="rect">
            <a:avLst/>
          </a:prstGeom>
        </p:spPr>
        <p:txBody>
          <a:bodyPr vert="horz" wrap="square" lIns="0" tIns="12065" rIns="0" bIns="0" rtlCol="0">
            <a:spAutoFit/>
          </a:bodyPr>
          <a:lstStyle/>
          <a:p>
            <a:pPr marL="12700">
              <a:lnSpc>
                <a:spcPct val="100000"/>
              </a:lnSpc>
              <a:spcBef>
                <a:spcPts val="95"/>
              </a:spcBef>
            </a:pPr>
            <a:r>
              <a:rPr spc="-5" dirty="0"/>
              <a:t>BONY</a:t>
            </a:r>
            <a:r>
              <a:rPr spc="-165" dirty="0"/>
              <a:t> </a:t>
            </a:r>
            <a:r>
              <a:rPr spc="-80" dirty="0"/>
              <a:t>PARTS</a:t>
            </a:r>
          </a:p>
        </p:txBody>
      </p:sp>
      <p:sp>
        <p:nvSpPr>
          <p:cNvPr id="6" name="object 6"/>
          <p:cNvSpPr/>
          <p:nvPr/>
        </p:nvSpPr>
        <p:spPr>
          <a:xfrm>
            <a:off x="4267200" y="1371600"/>
            <a:ext cx="4012692" cy="4800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929383" y="3296411"/>
            <a:ext cx="2148840" cy="5135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929383" y="3543300"/>
            <a:ext cx="1958340" cy="51358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538983" y="2790444"/>
            <a:ext cx="1717547" cy="513588"/>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776983" y="1924811"/>
            <a:ext cx="2453640" cy="513588"/>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031492" y="2171700"/>
            <a:ext cx="2225039" cy="513588"/>
          </a:xfrm>
          <a:prstGeom prst="rect">
            <a:avLst/>
          </a:prstGeom>
          <a:blipFill>
            <a:blip r:embed="rId9" cstate="print"/>
            <a:stretch>
              <a:fillRect/>
            </a:stretch>
          </a:blipFill>
        </p:spPr>
        <p:txBody>
          <a:bodyPr wrap="square" lIns="0" tIns="0" rIns="0" bIns="0" rtlCol="0"/>
          <a:lstStyle/>
          <a:p>
            <a:endParaRPr/>
          </a:p>
        </p:txBody>
      </p:sp>
      <p:sp>
        <p:nvSpPr>
          <p:cNvPr id="12" name="object 12"/>
          <p:cNvSpPr txBox="1"/>
          <p:nvPr/>
        </p:nvSpPr>
        <p:spPr>
          <a:xfrm>
            <a:off x="1907794" y="1980641"/>
            <a:ext cx="2135505" cy="1918970"/>
          </a:xfrm>
          <a:prstGeom prst="rect">
            <a:avLst/>
          </a:prstGeom>
        </p:spPr>
        <p:txBody>
          <a:bodyPr vert="horz" wrap="square" lIns="0" tIns="12700" rIns="0" bIns="0" rtlCol="0">
            <a:spAutoFit/>
          </a:bodyPr>
          <a:lstStyle/>
          <a:p>
            <a:pPr marL="12700">
              <a:lnSpc>
                <a:spcPts val="2055"/>
              </a:lnSpc>
              <a:spcBef>
                <a:spcPts val="100"/>
              </a:spcBef>
            </a:pPr>
            <a:r>
              <a:rPr sz="1800" b="1" spc="-10" dirty="0">
                <a:solidFill>
                  <a:srgbClr val="080000"/>
                </a:solidFill>
                <a:latin typeface="Arial"/>
                <a:cs typeface="Arial"/>
              </a:rPr>
              <a:t>Nasal </a:t>
            </a:r>
            <a:r>
              <a:rPr sz="1800" b="1" spc="-5" dirty="0">
                <a:solidFill>
                  <a:srgbClr val="080000"/>
                </a:solidFill>
                <a:latin typeface="Arial"/>
                <a:cs typeface="Arial"/>
              </a:rPr>
              <a:t>processes</a:t>
            </a:r>
            <a:r>
              <a:rPr sz="1800" b="1" spc="-25" dirty="0">
                <a:solidFill>
                  <a:srgbClr val="080000"/>
                </a:solidFill>
                <a:latin typeface="Arial"/>
                <a:cs typeface="Arial"/>
              </a:rPr>
              <a:t> </a:t>
            </a:r>
            <a:r>
              <a:rPr sz="1800" b="1" dirty="0">
                <a:solidFill>
                  <a:srgbClr val="080000"/>
                </a:solidFill>
                <a:latin typeface="Arial"/>
                <a:cs typeface="Arial"/>
              </a:rPr>
              <a:t>of</a:t>
            </a:r>
            <a:endParaRPr sz="1800">
              <a:latin typeface="Arial"/>
              <a:cs typeface="Arial"/>
            </a:endParaRPr>
          </a:p>
          <a:p>
            <a:pPr marL="266700">
              <a:lnSpc>
                <a:spcPts val="2055"/>
              </a:lnSpc>
            </a:pPr>
            <a:r>
              <a:rPr sz="1800" b="1" spc="-5" dirty="0">
                <a:solidFill>
                  <a:srgbClr val="080000"/>
                </a:solidFill>
                <a:latin typeface="Arial"/>
                <a:cs typeface="Arial"/>
              </a:rPr>
              <a:t>the </a:t>
            </a:r>
            <a:r>
              <a:rPr sz="1800" b="1" dirty="0">
                <a:solidFill>
                  <a:srgbClr val="080000"/>
                </a:solidFill>
                <a:latin typeface="Arial"/>
                <a:cs typeface="Arial"/>
              </a:rPr>
              <a:t>frontal</a:t>
            </a:r>
            <a:r>
              <a:rPr sz="1800" b="1" spc="-75" dirty="0">
                <a:solidFill>
                  <a:srgbClr val="080000"/>
                </a:solidFill>
                <a:latin typeface="Arial"/>
                <a:cs typeface="Arial"/>
              </a:rPr>
              <a:t> </a:t>
            </a:r>
            <a:r>
              <a:rPr sz="1800" b="1" dirty="0">
                <a:solidFill>
                  <a:srgbClr val="080000"/>
                </a:solidFill>
                <a:latin typeface="Arial"/>
                <a:cs typeface="Arial"/>
              </a:rPr>
              <a:t>bones</a:t>
            </a:r>
            <a:endParaRPr sz="1800">
              <a:latin typeface="Arial"/>
              <a:cs typeface="Arial"/>
            </a:endParaRPr>
          </a:p>
          <a:p>
            <a:pPr marL="165100" marR="5080" indent="609600">
              <a:lnSpc>
                <a:spcPct val="184400"/>
              </a:lnSpc>
              <a:spcBef>
                <a:spcPts val="890"/>
              </a:spcBef>
            </a:pPr>
            <a:r>
              <a:rPr sz="1800" b="1" spc="-5" dirty="0">
                <a:solidFill>
                  <a:srgbClr val="080000"/>
                </a:solidFill>
                <a:latin typeface="Arial"/>
                <a:cs typeface="Arial"/>
              </a:rPr>
              <a:t>Nasal</a:t>
            </a:r>
            <a:r>
              <a:rPr sz="1800" b="1" spc="-75" dirty="0">
                <a:solidFill>
                  <a:srgbClr val="080000"/>
                </a:solidFill>
                <a:latin typeface="Arial"/>
                <a:cs typeface="Arial"/>
              </a:rPr>
              <a:t> </a:t>
            </a:r>
            <a:r>
              <a:rPr sz="1800" b="1" dirty="0">
                <a:solidFill>
                  <a:srgbClr val="080000"/>
                </a:solidFill>
                <a:latin typeface="Arial"/>
                <a:cs typeface="Arial"/>
              </a:rPr>
              <a:t>bones  Frontal</a:t>
            </a:r>
            <a:r>
              <a:rPr sz="1800" b="1" spc="-25" dirty="0">
                <a:solidFill>
                  <a:srgbClr val="080000"/>
                </a:solidFill>
                <a:latin typeface="Arial"/>
                <a:cs typeface="Arial"/>
              </a:rPr>
              <a:t> </a:t>
            </a:r>
            <a:r>
              <a:rPr sz="1800" b="1" spc="-5" dirty="0">
                <a:solidFill>
                  <a:srgbClr val="080000"/>
                </a:solidFill>
                <a:latin typeface="Arial"/>
                <a:cs typeface="Arial"/>
              </a:rPr>
              <a:t>process</a:t>
            </a:r>
            <a:endParaRPr sz="1800">
              <a:latin typeface="Arial"/>
              <a:cs typeface="Arial"/>
            </a:endParaRPr>
          </a:p>
          <a:p>
            <a:pPr marL="165100">
              <a:lnSpc>
                <a:spcPts val="1945"/>
              </a:lnSpc>
            </a:pPr>
            <a:r>
              <a:rPr sz="1800" b="1" dirty="0">
                <a:solidFill>
                  <a:srgbClr val="080000"/>
                </a:solidFill>
                <a:latin typeface="Arial"/>
                <a:cs typeface="Arial"/>
              </a:rPr>
              <a:t>of the</a:t>
            </a:r>
            <a:r>
              <a:rPr sz="1800" b="1" spc="-30" dirty="0">
                <a:solidFill>
                  <a:srgbClr val="080000"/>
                </a:solidFill>
                <a:latin typeface="Arial"/>
                <a:cs typeface="Arial"/>
              </a:rPr>
              <a:t> </a:t>
            </a:r>
            <a:r>
              <a:rPr sz="1800" b="1" spc="-5" dirty="0">
                <a:solidFill>
                  <a:srgbClr val="080000"/>
                </a:solidFill>
                <a:latin typeface="Arial"/>
                <a:cs typeface="Arial"/>
              </a:rPr>
              <a:t>maxillae</a:t>
            </a:r>
            <a:endParaRPr sz="1800">
              <a:latin typeface="Arial"/>
              <a:cs typeface="Arial"/>
            </a:endParaRPr>
          </a:p>
        </p:txBody>
      </p:sp>
      <p:sp>
        <p:nvSpPr>
          <p:cNvPr id="13" name="object 13"/>
          <p:cNvSpPr/>
          <p:nvPr/>
        </p:nvSpPr>
        <p:spPr>
          <a:xfrm>
            <a:off x="3744467" y="3427476"/>
            <a:ext cx="2532888" cy="36271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810761" y="3523488"/>
            <a:ext cx="2286000" cy="120650"/>
          </a:xfrm>
          <a:custGeom>
            <a:avLst/>
            <a:gdLst/>
            <a:ahLst/>
            <a:cxnLst/>
            <a:rect l="l" t="t" r="r" b="b"/>
            <a:pathLst>
              <a:path w="2286000" h="120650">
                <a:moveTo>
                  <a:pt x="2183003" y="0"/>
                </a:moveTo>
                <a:lnTo>
                  <a:pt x="2175129" y="2159"/>
                </a:lnTo>
                <a:lnTo>
                  <a:pt x="2171446" y="8254"/>
                </a:lnTo>
                <a:lnTo>
                  <a:pt x="2167890" y="14477"/>
                </a:lnTo>
                <a:lnTo>
                  <a:pt x="2169922" y="22478"/>
                </a:lnTo>
                <a:lnTo>
                  <a:pt x="2176145" y="26035"/>
                </a:lnTo>
                <a:lnTo>
                  <a:pt x="2212447" y="47211"/>
                </a:lnTo>
                <a:lnTo>
                  <a:pt x="2260346" y="47244"/>
                </a:lnTo>
                <a:lnTo>
                  <a:pt x="2260346" y="73151"/>
                </a:lnTo>
                <a:lnTo>
                  <a:pt x="2212440" y="73151"/>
                </a:lnTo>
                <a:lnTo>
                  <a:pt x="2169922" y="97917"/>
                </a:lnTo>
                <a:lnTo>
                  <a:pt x="2167763" y="105918"/>
                </a:lnTo>
                <a:lnTo>
                  <a:pt x="2171446" y="112013"/>
                </a:lnTo>
                <a:lnTo>
                  <a:pt x="2175002" y="118237"/>
                </a:lnTo>
                <a:lnTo>
                  <a:pt x="2182876" y="120268"/>
                </a:lnTo>
                <a:lnTo>
                  <a:pt x="2189099" y="116712"/>
                </a:lnTo>
                <a:lnTo>
                  <a:pt x="2263788" y="73151"/>
                </a:lnTo>
                <a:lnTo>
                  <a:pt x="2260346" y="73151"/>
                </a:lnTo>
                <a:lnTo>
                  <a:pt x="2263844" y="73119"/>
                </a:lnTo>
                <a:lnTo>
                  <a:pt x="2286000" y="60198"/>
                </a:lnTo>
                <a:lnTo>
                  <a:pt x="2183003" y="0"/>
                </a:lnTo>
                <a:close/>
              </a:path>
              <a:path w="2286000" h="120650">
                <a:moveTo>
                  <a:pt x="2234695" y="60189"/>
                </a:moveTo>
                <a:lnTo>
                  <a:pt x="2212496" y="73119"/>
                </a:lnTo>
                <a:lnTo>
                  <a:pt x="2260346" y="73151"/>
                </a:lnTo>
                <a:lnTo>
                  <a:pt x="2260346" y="71374"/>
                </a:lnTo>
                <a:lnTo>
                  <a:pt x="2253868" y="71374"/>
                </a:lnTo>
                <a:lnTo>
                  <a:pt x="2234695" y="60189"/>
                </a:lnTo>
                <a:close/>
              </a:path>
              <a:path w="2286000" h="120650">
                <a:moveTo>
                  <a:pt x="0" y="45720"/>
                </a:moveTo>
                <a:lnTo>
                  <a:pt x="0" y="71627"/>
                </a:lnTo>
                <a:lnTo>
                  <a:pt x="2212496" y="73119"/>
                </a:lnTo>
                <a:lnTo>
                  <a:pt x="2234695" y="60189"/>
                </a:lnTo>
                <a:lnTo>
                  <a:pt x="2212447" y="47211"/>
                </a:lnTo>
                <a:lnTo>
                  <a:pt x="0" y="45720"/>
                </a:lnTo>
                <a:close/>
              </a:path>
              <a:path w="2286000" h="120650">
                <a:moveTo>
                  <a:pt x="2253868" y="49022"/>
                </a:moveTo>
                <a:lnTo>
                  <a:pt x="2234695" y="60189"/>
                </a:lnTo>
                <a:lnTo>
                  <a:pt x="2253868" y="71374"/>
                </a:lnTo>
                <a:lnTo>
                  <a:pt x="2253868" y="49022"/>
                </a:lnTo>
                <a:close/>
              </a:path>
              <a:path w="2286000" h="120650">
                <a:moveTo>
                  <a:pt x="2260346" y="49022"/>
                </a:moveTo>
                <a:lnTo>
                  <a:pt x="2253868" y="49022"/>
                </a:lnTo>
                <a:lnTo>
                  <a:pt x="2253868" y="71374"/>
                </a:lnTo>
                <a:lnTo>
                  <a:pt x="2260346" y="71374"/>
                </a:lnTo>
                <a:lnTo>
                  <a:pt x="2260346" y="49022"/>
                </a:lnTo>
                <a:close/>
              </a:path>
              <a:path w="2286000" h="120650">
                <a:moveTo>
                  <a:pt x="2212447" y="47211"/>
                </a:moveTo>
                <a:lnTo>
                  <a:pt x="2234695" y="60189"/>
                </a:lnTo>
                <a:lnTo>
                  <a:pt x="2253868" y="49022"/>
                </a:lnTo>
                <a:lnTo>
                  <a:pt x="2260346" y="49022"/>
                </a:lnTo>
                <a:lnTo>
                  <a:pt x="2260346" y="47244"/>
                </a:lnTo>
                <a:lnTo>
                  <a:pt x="2212447" y="47211"/>
                </a:lnTo>
                <a:close/>
              </a:path>
            </a:pathLst>
          </a:custGeom>
          <a:solidFill>
            <a:srgbClr val="000000"/>
          </a:solidFill>
        </p:spPr>
        <p:txBody>
          <a:bodyPr wrap="square" lIns="0" tIns="0" rIns="0" bIns="0" rtlCol="0"/>
          <a:lstStyle/>
          <a:p>
            <a:endParaRPr/>
          </a:p>
        </p:txBody>
      </p:sp>
      <p:sp>
        <p:nvSpPr>
          <p:cNvPr id="15" name="object 15"/>
          <p:cNvSpPr/>
          <p:nvPr/>
        </p:nvSpPr>
        <p:spPr>
          <a:xfrm>
            <a:off x="4069079" y="2740151"/>
            <a:ext cx="2055876" cy="368808"/>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134611" y="2842514"/>
            <a:ext cx="1809750" cy="175260"/>
          </a:xfrm>
          <a:custGeom>
            <a:avLst/>
            <a:gdLst/>
            <a:ahLst/>
            <a:cxnLst/>
            <a:rect l="l" t="t" r="r" b="b"/>
            <a:pathLst>
              <a:path w="1809750" h="175260">
                <a:moveTo>
                  <a:pt x="1735381" y="45285"/>
                </a:moveTo>
                <a:lnTo>
                  <a:pt x="0" y="149351"/>
                </a:lnTo>
                <a:lnTo>
                  <a:pt x="1524" y="175260"/>
                </a:lnTo>
                <a:lnTo>
                  <a:pt x="1736831" y="71198"/>
                </a:lnTo>
                <a:lnTo>
                  <a:pt x="1758286" y="56883"/>
                </a:lnTo>
                <a:lnTo>
                  <a:pt x="1735381" y="45285"/>
                </a:lnTo>
                <a:close/>
              </a:path>
              <a:path w="1809750" h="175260">
                <a:moveTo>
                  <a:pt x="1787049" y="42418"/>
                </a:moveTo>
                <a:lnTo>
                  <a:pt x="1783207" y="42418"/>
                </a:lnTo>
                <a:lnTo>
                  <a:pt x="1784730" y="68325"/>
                </a:lnTo>
                <a:lnTo>
                  <a:pt x="1736831" y="71198"/>
                </a:lnTo>
                <a:lnTo>
                  <a:pt x="1695958" y="98425"/>
                </a:lnTo>
                <a:lnTo>
                  <a:pt x="1694307" y="106552"/>
                </a:lnTo>
                <a:lnTo>
                  <a:pt x="1698243" y="112522"/>
                </a:lnTo>
                <a:lnTo>
                  <a:pt x="1702308" y="118490"/>
                </a:lnTo>
                <a:lnTo>
                  <a:pt x="1710309" y="120014"/>
                </a:lnTo>
                <a:lnTo>
                  <a:pt x="1809623" y="53848"/>
                </a:lnTo>
                <a:lnTo>
                  <a:pt x="1787049" y="42418"/>
                </a:lnTo>
                <a:close/>
              </a:path>
              <a:path w="1809750" h="175260">
                <a:moveTo>
                  <a:pt x="1758286" y="56883"/>
                </a:moveTo>
                <a:lnTo>
                  <a:pt x="1736831" y="71198"/>
                </a:lnTo>
                <a:lnTo>
                  <a:pt x="1784730" y="68325"/>
                </a:lnTo>
                <a:lnTo>
                  <a:pt x="1784648" y="66928"/>
                </a:lnTo>
                <a:lnTo>
                  <a:pt x="1778127" y="66928"/>
                </a:lnTo>
                <a:lnTo>
                  <a:pt x="1758286" y="56883"/>
                </a:lnTo>
                <a:close/>
              </a:path>
              <a:path w="1809750" h="175260">
                <a:moveTo>
                  <a:pt x="1776729" y="44576"/>
                </a:moveTo>
                <a:lnTo>
                  <a:pt x="1758286" y="56883"/>
                </a:lnTo>
                <a:lnTo>
                  <a:pt x="1778127" y="66928"/>
                </a:lnTo>
                <a:lnTo>
                  <a:pt x="1776729" y="44576"/>
                </a:lnTo>
                <a:close/>
              </a:path>
              <a:path w="1809750" h="175260">
                <a:moveTo>
                  <a:pt x="1783334" y="44576"/>
                </a:moveTo>
                <a:lnTo>
                  <a:pt x="1776729" y="44576"/>
                </a:lnTo>
                <a:lnTo>
                  <a:pt x="1778127" y="66928"/>
                </a:lnTo>
                <a:lnTo>
                  <a:pt x="1784648" y="66928"/>
                </a:lnTo>
                <a:lnTo>
                  <a:pt x="1783334" y="44576"/>
                </a:lnTo>
                <a:close/>
              </a:path>
              <a:path w="1809750" h="175260">
                <a:moveTo>
                  <a:pt x="1783207" y="42418"/>
                </a:moveTo>
                <a:lnTo>
                  <a:pt x="1735381" y="45285"/>
                </a:lnTo>
                <a:lnTo>
                  <a:pt x="1758286" y="56883"/>
                </a:lnTo>
                <a:lnTo>
                  <a:pt x="1776729" y="44576"/>
                </a:lnTo>
                <a:lnTo>
                  <a:pt x="1783334" y="44576"/>
                </a:lnTo>
                <a:lnTo>
                  <a:pt x="1783207" y="42418"/>
                </a:lnTo>
                <a:close/>
              </a:path>
              <a:path w="1809750" h="175260">
                <a:moveTo>
                  <a:pt x="1703070" y="0"/>
                </a:moveTo>
                <a:lnTo>
                  <a:pt x="1695323" y="2539"/>
                </a:lnTo>
                <a:lnTo>
                  <a:pt x="1692148" y="8889"/>
                </a:lnTo>
                <a:lnTo>
                  <a:pt x="1688846" y="15366"/>
                </a:lnTo>
                <a:lnTo>
                  <a:pt x="1691386" y="23113"/>
                </a:lnTo>
                <a:lnTo>
                  <a:pt x="1697863" y="26288"/>
                </a:lnTo>
                <a:lnTo>
                  <a:pt x="1735381" y="45285"/>
                </a:lnTo>
                <a:lnTo>
                  <a:pt x="1783207" y="42418"/>
                </a:lnTo>
                <a:lnTo>
                  <a:pt x="1787049" y="42418"/>
                </a:lnTo>
                <a:lnTo>
                  <a:pt x="1709547" y="3175"/>
                </a:lnTo>
                <a:lnTo>
                  <a:pt x="1703070" y="0"/>
                </a:lnTo>
                <a:close/>
              </a:path>
            </a:pathLst>
          </a:custGeom>
          <a:solidFill>
            <a:srgbClr val="000000"/>
          </a:solidFill>
        </p:spPr>
        <p:txBody>
          <a:bodyPr wrap="square" lIns="0" tIns="0" rIns="0" bIns="0" rtlCol="0"/>
          <a:lstStyle/>
          <a:p>
            <a:endParaRPr/>
          </a:p>
        </p:txBody>
      </p:sp>
      <p:sp>
        <p:nvSpPr>
          <p:cNvPr id="17" name="object 17"/>
          <p:cNvSpPr/>
          <p:nvPr/>
        </p:nvSpPr>
        <p:spPr>
          <a:xfrm>
            <a:off x="4049267" y="2234183"/>
            <a:ext cx="2075688" cy="411479"/>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4114546" y="2273807"/>
            <a:ext cx="1830070" cy="217170"/>
          </a:xfrm>
          <a:custGeom>
            <a:avLst/>
            <a:gdLst/>
            <a:ahLst/>
            <a:cxnLst/>
            <a:rect l="l" t="t" r="r" b="b"/>
            <a:pathLst>
              <a:path w="1830070" h="217169">
                <a:moveTo>
                  <a:pt x="1755356" y="172167"/>
                </a:moveTo>
                <a:lnTo>
                  <a:pt x="1710943" y="193293"/>
                </a:lnTo>
                <a:lnTo>
                  <a:pt x="1708277" y="201040"/>
                </a:lnTo>
                <a:lnTo>
                  <a:pt x="1714373" y="213994"/>
                </a:lnTo>
                <a:lnTo>
                  <a:pt x="1722119" y="216662"/>
                </a:lnTo>
                <a:lnTo>
                  <a:pt x="1807174" y="176149"/>
                </a:lnTo>
                <a:lnTo>
                  <a:pt x="1803145" y="176149"/>
                </a:lnTo>
                <a:lnTo>
                  <a:pt x="1755356" y="172167"/>
                </a:lnTo>
                <a:close/>
              </a:path>
              <a:path w="1830070" h="217169">
                <a:moveTo>
                  <a:pt x="1778596" y="161092"/>
                </a:moveTo>
                <a:lnTo>
                  <a:pt x="1755356" y="172167"/>
                </a:lnTo>
                <a:lnTo>
                  <a:pt x="1803145" y="176149"/>
                </a:lnTo>
                <a:lnTo>
                  <a:pt x="1803337" y="173862"/>
                </a:lnTo>
                <a:lnTo>
                  <a:pt x="1796795" y="173862"/>
                </a:lnTo>
                <a:lnTo>
                  <a:pt x="1778596" y="161092"/>
                </a:lnTo>
                <a:close/>
              </a:path>
              <a:path w="1830070" h="217169">
                <a:moveTo>
                  <a:pt x="1732152" y="96900"/>
                </a:moveTo>
                <a:lnTo>
                  <a:pt x="1724025" y="98297"/>
                </a:lnTo>
                <a:lnTo>
                  <a:pt x="1715896" y="109981"/>
                </a:lnTo>
                <a:lnTo>
                  <a:pt x="1717293" y="118109"/>
                </a:lnTo>
                <a:lnTo>
                  <a:pt x="1757651" y="146394"/>
                </a:lnTo>
                <a:lnTo>
                  <a:pt x="1805304" y="150367"/>
                </a:lnTo>
                <a:lnTo>
                  <a:pt x="1803145" y="176149"/>
                </a:lnTo>
                <a:lnTo>
                  <a:pt x="1807174" y="176149"/>
                </a:lnTo>
                <a:lnTo>
                  <a:pt x="1829815" y="165353"/>
                </a:lnTo>
                <a:lnTo>
                  <a:pt x="1732152" y="96900"/>
                </a:lnTo>
                <a:close/>
              </a:path>
              <a:path w="1830070" h="217169">
                <a:moveTo>
                  <a:pt x="1798701" y="151511"/>
                </a:moveTo>
                <a:lnTo>
                  <a:pt x="1778596" y="161092"/>
                </a:lnTo>
                <a:lnTo>
                  <a:pt x="1796795" y="173862"/>
                </a:lnTo>
                <a:lnTo>
                  <a:pt x="1798701" y="151511"/>
                </a:lnTo>
                <a:close/>
              </a:path>
              <a:path w="1830070" h="217169">
                <a:moveTo>
                  <a:pt x="1805209" y="151511"/>
                </a:moveTo>
                <a:lnTo>
                  <a:pt x="1798701" y="151511"/>
                </a:lnTo>
                <a:lnTo>
                  <a:pt x="1796795" y="173862"/>
                </a:lnTo>
                <a:lnTo>
                  <a:pt x="1803337" y="173862"/>
                </a:lnTo>
                <a:lnTo>
                  <a:pt x="1805209" y="151511"/>
                </a:lnTo>
                <a:close/>
              </a:path>
              <a:path w="1830070" h="217169">
                <a:moveTo>
                  <a:pt x="2031" y="0"/>
                </a:moveTo>
                <a:lnTo>
                  <a:pt x="0" y="25907"/>
                </a:lnTo>
                <a:lnTo>
                  <a:pt x="1755356" y="172167"/>
                </a:lnTo>
                <a:lnTo>
                  <a:pt x="1778596" y="161092"/>
                </a:lnTo>
                <a:lnTo>
                  <a:pt x="1757651" y="146394"/>
                </a:lnTo>
                <a:lnTo>
                  <a:pt x="2031" y="0"/>
                </a:lnTo>
                <a:close/>
              </a:path>
              <a:path w="1830070" h="217169">
                <a:moveTo>
                  <a:pt x="1757651" y="146394"/>
                </a:moveTo>
                <a:lnTo>
                  <a:pt x="1778596" y="161092"/>
                </a:lnTo>
                <a:lnTo>
                  <a:pt x="1798701" y="151511"/>
                </a:lnTo>
                <a:lnTo>
                  <a:pt x="1805209" y="151511"/>
                </a:lnTo>
                <a:lnTo>
                  <a:pt x="1805304" y="150367"/>
                </a:lnTo>
                <a:lnTo>
                  <a:pt x="1757651" y="146394"/>
                </a:lnTo>
                <a:close/>
              </a:path>
            </a:pathLst>
          </a:custGeom>
          <a:solidFill>
            <a:srgbClr val="00000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633727" y="338327"/>
            <a:ext cx="7248144"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85517" y="490854"/>
            <a:ext cx="6396355" cy="680720"/>
          </a:xfrm>
          <a:prstGeom prst="rect">
            <a:avLst/>
          </a:prstGeom>
        </p:spPr>
        <p:txBody>
          <a:bodyPr vert="horz" wrap="square" lIns="0" tIns="12065" rIns="0" bIns="0" rtlCol="0">
            <a:spAutoFit/>
          </a:bodyPr>
          <a:lstStyle/>
          <a:p>
            <a:pPr marL="12700">
              <a:lnSpc>
                <a:spcPct val="100000"/>
              </a:lnSpc>
              <a:spcBef>
                <a:spcPts val="95"/>
              </a:spcBef>
            </a:pPr>
            <a:r>
              <a:rPr sz="4300" spc="-10" dirty="0"/>
              <a:t>CARTILAGINOUS</a:t>
            </a:r>
            <a:r>
              <a:rPr sz="4300" spc="-50" dirty="0"/>
              <a:t> </a:t>
            </a:r>
            <a:r>
              <a:rPr sz="4300" spc="-85" dirty="0"/>
              <a:t>PARTS</a:t>
            </a:r>
            <a:endParaRPr sz="4300"/>
          </a:p>
        </p:txBody>
      </p:sp>
      <p:sp>
        <p:nvSpPr>
          <p:cNvPr id="6" name="object 6"/>
          <p:cNvSpPr/>
          <p:nvPr/>
        </p:nvSpPr>
        <p:spPr>
          <a:xfrm>
            <a:off x="4038600" y="1447800"/>
            <a:ext cx="4343400" cy="4800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296161" y="4191761"/>
            <a:ext cx="2438400" cy="381000"/>
          </a:xfrm>
          <a:custGeom>
            <a:avLst/>
            <a:gdLst/>
            <a:ahLst/>
            <a:cxnLst/>
            <a:rect l="l" t="t" r="r" b="b"/>
            <a:pathLst>
              <a:path w="2438400" h="381000">
                <a:moveTo>
                  <a:pt x="0" y="381000"/>
                </a:moveTo>
                <a:lnTo>
                  <a:pt x="2438400" y="381000"/>
                </a:lnTo>
                <a:lnTo>
                  <a:pt x="2438400" y="0"/>
                </a:lnTo>
                <a:lnTo>
                  <a:pt x="0" y="0"/>
                </a:lnTo>
                <a:lnTo>
                  <a:pt x="0" y="381000"/>
                </a:lnTo>
                <a:close/>
              </a:path>
            </a:pathLst>
          </a:custGeom>
          <a:solidFill>
            <a:srgbClr val="93B6D2"/>
          </a:solidFill>
        </p:spPr>
        <p:txBody>
          <a:bodyPr wrap="square" lIns="0" tIns="0" rIns="0" bIns="0" rtlCol="0"/>
          <a:lstStyle/>
          <a:p>
            <a:endParaRPr/>
          </a:p>
        </p:txBody>
      </p:sp>
      <p:sp>
        <p:nvSpPr>
          <p:cNvPr id="8" name="object 8"/>
          <p:cNvSpPr/>
          <p:nvPr/>
        </p:nvSpPr>
        <p:spPr>
          <a:xfrm>
            <a:off x="1296161" y="4191761"/>
            <a:ext cx="2438400" cy="381000"/>
          </a:xfrm>
          <a:custGeom>
            <a:avLst/>
            <a:gdLst/>
            <a:ahLst/>
            <a:cxnLst/>
            <a:rect l="l" t="t" r="r" b="b"/>
            <a:pathLst>
              <a:path w="2438400" h="381000">
                <a:moveTo>
                  <a:pt x="0" y="381000"/>
                </a:moveTo>
                <a:lnTo>
                  <a:pt x="2438400" y="381000"/>
                </a:lnTo>
                <a:lnTo>
                  <a:pt x="2438400" y="0"/>
                </a:lnTo>
                <a:lnTo>
                  <a:pt x="0" y="0"/>
                </a:lnTo>
                <a:lnTo>
                  <a:pt x="0" y="381000"/>
                </a:lnTo>
                <a:close/>
              </a:path>
            </a:pathLst>
          </a:custGeom>
          <a:ln w="25908">
            <a:solidFill>
              <a:srgbClr val="6B859A"/>
            </a:solidFill>
          </a:ln>
        </p:spPr>
        <p:txBody>
          <a:bodyPr wrap="square" lIns="0" tIns="0" rIns="0" bIns="0" rtlCol="0"/>
          <a:lstStyle/>
          <a:p>
            <a:endParaRPr/>
          </a:p>
        </p:txBody>
      </p:sp>
      <p:sp>
        <p:nvSpPr>
          <p:cNvPr id="9" name="object 9"/>
          <p:cNvSpPr txBox="1"/>
          <p:nvPr/>
        </p:nvSpPr>
        <p:spPr>
          <a:xfrm>
            <a:off x="1296161" y="5487161"/>
            <a:ext cx="2438400" cy="381000"/>
          </a:xfrm>
          <a:prstGeom prst="rect">
            <a:avLst/>
          </a:prstGeom>
          <a:solidFill>
            <a:srgbClr val="93B6D2"/>
          </a:solidFill>
          <a:ln w="25907">
            <a:solidFill>
              <a:srgbClr val="6B859A"/>
            </a:solidFill>
          </a:ln>
        </p:spPr>
        <p:txBody>
          <a:bodyPr vert="horz" wrap="square" lIns="0" tIns="47625" rIns="0" bIns="0" rtlCol="0">
            <a:spAutoFit/>
          </a:bodyPr>
          <a:lstStyle/>
          <a:p>
            <a:pPr marL="190500">
              <a:lnSpc>
                <a:spcPct val="100000"/>
              </a:lnSpc>
              <a:spcBef>
                <a:spcPts val="375"/>
              </a:spcBef>
            </a:pPr>
            <a:r>
              <a:rPr sz="1800" spc="-5" dirty="0">
                <a:latin typeface="Arial"/>
                <a:cs typeface="Arial"/>
              </a:rPr>
              <a:t>Lesser alar cartilage</a:t>
            </a:r>
            <a:endParaRPr sz="1800">
              <a:latin typeface="Arial"/>
              <a:cs typeface="Arial"/>
            </a:endParaRPr>
          </a:p>
        </p:txBody>
      </p:sp>
      <p:sp>
        <p:nvSpPr>
          <p:cNvPr id="10" name="object 10"/>
          <p:cNvSpPr/>
          <p:nvPr/>
        </p:nvSpPr>
        <p:spPr>
          <a:xfrm>
            <a:off x="1296161" y="4801361"/>
            <a:ext cx="2590800" cy="457200"/>
          </a:xfrm>
          <a:custGeom>
            <a:avLst/>
            <a:gdLst/>
            <a:ahLst/>
            <a:cxnLst/>
            <a:rect l="l" t="t" r="r" b="b"/>
            <a:pathLst>
              <a:path w="2590800" h="457200">
                <a:moveTo>
                  <a:pt x="0" y="457200"/>
                </a:moveTo>
                <a:lnTo>
                  <a:pt x="2590800" y="457200"/>
                </a:lnTo>
                <a:lnTo>
                  <a:pt x="2590800" y="0"/>
                </a:lnTo>
                <a:lnTo>
                  <a:pt x="0" y="0"/>
                </a:lnTo>
                <a:lnTo>
                  <a:pt x="0" y="457200"/>
                </a:lnTo>
                <a:close/>
              </a:path>
            </a:pathLst>
          </a:custGeom>
          <a:solidFill>
            <a:srgbClr val="93B6D2"/>
          </a:solidFill>
        </p:spPr>
        <p:txBody>
          <a:bodyPr wrap="square" lIns="0" tIns="0" rIns="0" bIns="0" rtlCol="0"/>
          <a:lstStyle/>
          <a:p>
            <a:endParaRPr/>
          </a:p>
        </p:txBody>
      </p:sp>
      <p:sp>
        <p:nvSpPr>
          <p:cNvPr id="11" name="object 11"/>
          <p:cNvSpPr/>
          <p:nvPr/>
        </p:nvSpPr>
        <p:spPr>
          <a:xfrm>
            <a:off x="1296161" y="4801361"/>
            <a:ext cx="2590800" cy="457200"/>
          </a:xfrm>
          <a:custGeom>
            <a:avLst/>
            <a:gdLst/>
            <a:ahLst/>
            <a:cxnLst/>
            <a:rect l="l" t="t" r="r" b="b"/>
            <a:pathLst>
              <a:path w="2590800" h="457200">
                <a:moveTo>
                  <a:pt x="0" y="457200"/>
                </a:moveTo>
                <a:lnTo>
                  <a:pt x="2590800" y="457200"/>
                </a:lnTo>
                <a:lnTo>
                  <a:pt x="2590800" y="0"/>
                </a:lnTo>
                <a:lnTo>
                  <a:pt x="0" y="0"/>
                </a:lnTo>
                <a:lnTo>
                  <a:pt x="0" y="457200"/>
                </a:lnTo>
                <a:close/>
              </a:path>
            </a:pathLst>
          </a:custGeom>
          <a:ln w="25908">
            <a:solidFill>
              <a:srgbClr val="6B859A"/>
            </a:solidFill>
          </a:ln>
        </p:spPr>
        <p:txBody>
          <a:bodyPr wrap="square" lIns="0" tIns="0" rIns="0" bIns="0" rtlCol="0"/>
          <a:lstStyle/>
          <a:p>
            <a:endParaRPr/>
          </a:p>
        </p:txBody>
      </p:sp>
      <p:sp>
        <p:nvSpPr>
          <p:cNvPr id="12" name="object 12"/>
          <p:cNvSpPr/>
          <p:nvPr/>
        </p:nvSpPr>
        <p:spPr>
          <a:xfrm>
            <a:off x="1296161" y="3505961"/>
            <a:ext cx="2438400" cy="381000"/>
          </a:xfrm>
          <a:custGeom>
            <a:avLst/>
            <a:gdLst/>
            <a:ahLst/>
            <a:cxnLst/>
            <a:rect l="l" t="t" r="r" b="b"/>
            <a:pathLst>
              <a:path w="2438400" h="381000">
                <a:moveTo>
                  <a:pt x="0" y="381000"/>
                </a:moveTo>
                <a:lnTo>
                  <a:pt x="2438400" y="381000"/>
                </a:lnTo>
                <a:lnTo>
                  <a:pt x="2438400" y="0"/>
                </a:lnTo>
                <a:lnTo>
                  <a:pt x="0" y="0"/>
                </a:lnTo>
                <a:lnTo>
                  <a:pt x="0" y="381000"/>
                </a:lnTo>
                <a:close/>
              </a:path>
            </a:pathLst>
          </a:custGeom>
          <a:solidFill>
            <a:srgbClr val="93B6D2"/>
          </a:solidFill>
        </p:spPr>
        <p:txBody>
          <a:bodyPr wrap="square" lIns="0" tIns="0" rIns="0" bIns="0" rtlCol="0"/>
          <a:lstStyle/>
          <a:p>
            <a:endParaRPr/>
          </a:p>
        </p:txBody>
      </p:sp>
      <p:sp>
        <p:nvSpPr>
          <p:cNvPr id="13" name="object 13"/>
          <p:cNvSpPr/>
          <p:nvPr/>
        </p:nvSpPr>
        <p:spPr>
          <a:xfrm>
            <a:off x="1296161" y="3505961"/>
            <a:ext cx="2438400" cy="381000"/>
          </a:xfrm>
          <a:custGeom>
            <a:avLst/>
            <a:gdLst/>
            <a:ahLst/>
            <a:cxnLst/>
            <a:rect l="l" t="t" r="r" b="b"/>
            <a:pathLst>
              <a:path w="2438400" h="381000">
                <a:moveTo>
                  <a:pt x="0" y="381000"/>
                </a:moveTo>
                <a:lnTo>
                  <a:pt x="2438400" y="381000"/>
                </a:lnTo>
                <a:lnTo>
                  <a:pt x="2438400" y="0"/>
                </a:lnTo>
                <a:lnTo>
                  <a:pt x="0" y="0"/>
                </a:lnTo>
                <a:lnTo>
                  <a:pt x="0" y="381000"/>
                </a:lnTo>
                <a:close/>
              </a:path>
            </a:pathLst>
          </a:custGeom>
          <a:ln w="25908">
            <a:solidFill>
              <a:srgbClr val="6B859A"/>
            </a:solidFill>
          </a:ln>
        </p:spPr>
        <p:txBody>
          <a:bodyPr wrap="square" lIns="0" tIns="0" rIns="0" bIns="0" rtlCol="0"/>
          <a:lstStyle/>
          <a:p>
            <a:endParaRPr/>
          </a:p>
        </p:txBody>
      </p:sp>
      <p:sp>
        <p:nvSpPr>
          <p:cNvPr id="14" name="object 14"/>
          <p:cNvSpPr txBox="1"/>
          <p:nvPr/>
        </p:nvSpPr>
        <p:spPr>
          <a:xfrm>
            <a:off x="1638680" y="3370910"/>
            <a:ext cx="1903730" cy="1940560"/>
          </a:xfrm>
          <a:prstGeom prst="rect">
            <a:avLst/>
          </a:prstGeom>
        </p:spPr>
        <p:txBody>
          <a:bodyPr vert="horz" wrap="square" lIns="0" tIns="13335" rIns="0" bIns="0" rtlCol="0">
            <a:spAutoFit/>
          </a:bodyPr>
          <a:lstStyle/>
          <a:p>
            <a:pPr marL="147955">
              <a:lnSpc>
                <a:spcPct val="100000"/>
              </a:lnSpc>
              <a:spcBef>
                <a:spcPts val="105"/>
              </a:spcBef>
            </a:pPr>
            <a:r>
              <a:rPr sz="2000" dirty="0">
                <a:latin typeface="Arial"/>
                <a:cs typeface="Arial"/>
              </a:rPr>
              <a:t>Lateral</a:t>
            </a:r>
            <a:r>
              <a:rPr sz="2000" spc="-45" dirty="0">
                <a:latin typeface="Arial"/>
                <a:cs typeface="Arial"/>
              </a:rPr>
              <a:t> </a:t>
            </a:r>
            <a:r>
              <a:rPr sz="2000" dirty="0">
                <a:latin typeface="Arial"/>
                <a:cs typeface="Arial"/>
              </a:rPr>
              <a:t>nasal</a:t>
            </a:r>
            <a:endParaRPr sz="2000">
              <a:latin typeface="Arial"/>
              <a:cs typeface="Arial"/>
            </a:endParaRPr>
          </a:p>
          <a:p>
            <a:pPr marL="393700">
              <a:lnSpc>
                <a:spcPct val="100000"/>
              </a:lnSpc>
            </a:pPr>
            <a:r>
              <a:rPr sz="2000" dirty="0">
                <a:latin typeface="Arial"/>
                <a:cs typeface="Arial"/>
              </a:rPr>
              <a:t>cartilage</a:t>
            </a:r>
            <a:endParaRPr sz="2000">
              <a:latin typeface="Arial"/>
              <a:cs typeface="Arial"/>
            </a:endParaRPr>
          </a:p>
          <a:p>
            <a:pPr marL="393700" marR="344170" indent="-195580">
              <a:lnSpc>
                <a:spcPct val="100000"/>
              </a:lnSpc>
              <a:spcBef>
                <a:spcPts val="600"/>
              </a:spcBef>
            </a:pPr>
            <a:r>
              <a:rPr sz="2000" dirty="0">
                <a:latin typeface="Arial"/>
                <a:cs typeface="Arial"/>
              </a:rPr>
              <a:t>Greater</a:t>
            </a:r>
            <a:r>
              <a:rPr sz="2000" spc="-120" dirty="0">
                <a:latin typeface="Arial"/>
                <a:cs typeface="Arial"/>
              </a:rPr>
              <a:t> </a:t>
            </a:r>
            <a:r>
              <a:rPr sz="2000" dirty="0">
                <a:latin typeface="Arial"/>
                <a:cs typeface="Arial"/>
              </a:rPr>
              <a:t>alar  cartilage</a:t>
            </a:r>
            <a:endParaRPr sz="2000">
              <a:latin typeface="Arial"/>
              <a:cs typeface="Arial"/>
            </a:endParaRPr>
          </a:p>
          <a:p>
            <a:pPr algn="ctr">
              <a:lnSpc>
                <a:spcPct val="100000"/>
              </a:lnSpc>
              <a:spcBef>
                <a:spcPts val="550"/>
              </a:spcBef>
              <a:tabLst>
                <a:tab pos="786765" algn="l"/>
              </a:tabLst>
            </a:pPr>
            <a:r>
              <a:rPr sz="1800" spc="-5" dirty="0">
                <a:latin typeface="Arial"/>
                <a:cs typeface="Arial"/>
              </a:rPr>
              <a:t>D</a:t>
            </a:r>
            <a:r>
              <a:rPr sz="1800" spc="-15" dirty="0">
                <a:latin typeface="Arial"/>
                <a:cs typeface="Arial"/>
              </a:rPr>
              <a:t>e</a:t>
            </a:r>
            <a:r>
              <a:rPr sz="1800" spc="-5" dirty="0">
                <a:latin typeface="Arial"/>
                <a:cs typeface="Arial"/>
              </a:rPr>
              <a:t>nse</a:t>
            </a:r>
            <a:r>
              <a:rPr sz="1800" dirty="0">
                <a:latin typeface="Arial"/>
                <a:cs typeface="Arial"/>
              </a:rPr>
              <a:t>	</a:t>
            </a:r>
            <a:r>
              <a:rPr sz="1800" spc="-5" dirty="0">
                <a:latin typeface="Arial"/>
                <a:cs typeface="Arial"/>
              </a:rPr>
              <a:t>co</a:t>
            </a:r>
            <a:r>
              <a:rPr sz="1800" spc="-15" dirty="0">
                <a:latin typeface="Arial"/>
                <a:cs typeface="Arial"/>
              </a:rPr>
              <a:t>n</a:t>
            </a:r>
            <a:r>
              <a:rPr sz="1800" spc="-5" dirty="0">
                <a:latin typeface="Arial"/>
                <a:cs typeface="Arial"/>
              </a:rPr>
              <a:t>n</a:t>
            </a:r>
            <a:r>
              <a:rPr sz="1800" spc="-15" dirty="0">
                <a:latin typeface="Arial"/>
                <a:cs typeface="Arial"/>
              </a:rPr>
              <a:t>e</a:t>
            </a:r>
            <a:r>
              <a:rPr sz="1800" spc="-5" dirty="0">
                <a:latin typeface="Arial"/>
                <a:cs typeface="Arial"/>
              </a:rPr>
              <a:t>ctive</a:t>
            </a:r>
            <a:endParaRPr sz="1800">
              <a:latin typeface="Arial"/>
              <a:cs typeface="Arial"/>
            </a:endParaRPr>
          </a:p>
          <a:p>
            <a:pPr marL="1270" algn="ctr">
              <a:lnSpc>
                <a:spcPct val="100000"/>
              </a:lnSpc>
            </a:pPr>
            <a:r>
              <a:rPr sz="1800" spc="-5" dirty="0">
                <a:latin typeface="Arial"/>
                <a:cs typeface="Arial"/>
              </a:rPr>
              <a:t>tissue</a:t>
            </a:r>
            <a:endParaRPr sz="1800">
              <a:latin typeface="Arial"/>
              <a:cs typeface="Arial"/>
            </a:endParaRPr>
          </a:p>
        </p:txBody>
      </p:sp>
      <p:sp>
        <p:nvSpPr>
          <p:cNvPr id="15" name="object 15"/>
          <p:cNvSpPr/>
          <p:nvPr/>
        </p:nvSpPr>
        <p:spPr>
          <a:xfrm>
            <a:off x="3668267" y="3578352"/>
            <a:ext cx="1694688" cy="362712"/>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3734180" y="3671696"/>
            <a:ext cx="1448435" cy="120650"/>
          </a:xfrm>
          <a:custGeom>
            <a:avLst/>
            <a:gdLst/>
            <a:ahLst/>
            <a:cxnLst/>
            <a:rect l="l" t="t" r="r" b="b"/>
            <a:pathLst>
              <a:path w="1448435" h="120650">
                <a:moveTo>
                  <a:pt x="1374198" y="73920"/>
                </a:moveTo>
                <a:lnTo>
                  <a:pt x="1331087" y="97535"/>
                </a:lnTo>
                <a:lnTo>
                  <a:pt x="1328801" y="105409"/>
                </a:lnTo>
                <a:lnTo>
                  <a:pt x="1332230" y="111759"/>
                </a:lnTo>
                <a:lnTo>
                  <a:pt x="1335786" y="117982"/>
                </a:lnTo>
                <a:lnTo>
                  <a:pt x="1343660" y="120268"/>
                </a:lnTo>
                <a:lnTo>
                  <a:pt x="1425750" y="75183"/>
                </a:lnTo>
                <a:lnTo>
                  <a:pt x="1422146" y="75183"/>
                </a:lnTo>
                <a:lnTo>
                  <a:pt x="1374198" y="73920"/>
                </a:lnTo>
                <a:close/>
              </a:path>
              <a:path w="1448435" h="120650">
                <a:moveTo>
                  <a:pt x="1396842" y="61486"/>
                </a:moveTo>
                <a:lnTo>
                  <a:pt x="1374198" y="73920"/>
                </a:lnTo>
                <a:lnTo>
                  <a:pt x="1422146" y="75183"/>
                </a:lnTo>
                <a:lnTo>
                  <a:pt x="1422205" y="73151"/>
                </a:lnTo>
                <a:lnTo>
                  <a:pt x="1415669" y="73151"/>
                </a:lnTo>
                <a:lnTo>
                  <a:pt x="1396842" y="61486"/>
                </a:lnTo>
                <a:close/>
              </a:path>
              <a:path w="1448435" h="120650">
                <a:moveTo>
                  <a:pt x="1346708" y="0"/>
                </a:moveTo>
                <a:lnTo>
                  <a:pt x="1338834" y="1904"/>
                </a:lnTo>
                <a:lnTo>
                  <a:pt x="1331214" y="14096"/>
                </a:lnTo>
                <a:lnTo>
                  <a:pt x="1333119" y="22097"/>
                </a:lnTo>
                <a:lnTo>
                  <a:pt x="1339215" y="25780"/>
                </a:lnTo>
                <a:lnTo>
                  <a:pt x="1375101" y="48016"/>
                </a:lnTo>
                <a:lnTo>
                  <a:pt x="1422908" y="49275"/>
                </a:lnTo>
                <a:lnTo>
                  <a:pt x="1422146" y="75183"/>
                </a:lnTo>
                <a:lnTo>
                  <a:pt x="1425750" y="75183"/>
                </a:lnTo>
                <a:lnTo>
                  <a:pt x="1448181" y="62864"/>
                </a:lnTo>
                <a:lnTo>
                  <a:pt x="1346708" y="0"/>
                </a:lnTo>
                <a:close/>
              </a:path>
              <a:path w="1448435" h="120650">
                <a:moveTo>
                  <a:pt x="762" y="11810"/>
                </a:moveTo>
                <a:lnTo>
                  <a:pt x="0" y="37718"/>
                </a:lnTo>
                <a:lnTo>
                  <a:pt x="1374198" y="73920"/>
                </a:lnTo>
                <a:lnTo>
                  <a:pt x="1396842" y="61486"/>
                </a:lnTo>
                <a:lnTo>
                  <a:pt x="1375101" y="48016"/>
                </a:lnTo>
                <a:lnTo>
                  <a:pt x="762" y="11810"/>
                </a:lnTo>
                <a:close/>
              </a:path>
              <a:path w="1448435" h="120650">
                <a:moveTo>
                  <a:pt x="1416304" y="50800"/>
                </a:moveTo>
                <a:lnTo>
                  <a:pt x="1396842" y="61486"/>
                </a:lnTo>
                <a:lnTo>
                  <a:pt x="1415669" y="73151"/>
                </a:lnTo>
                <a:lnTo>
                  <a:pt x="1416304" y="50800"/>
                </a:lnTo>
                <a:close/>
              </a:path>
              <a:path w="1448435" h="120650">
                <a:moveTo>
                  <a:pt x="1422863" y="50800"/>
                </a:moveTo>
                <a:lnTo>
                  <a:pt x="1416304" y="50800"/>
                </a:lnTo>
                <a:lnTo>
                  <a:pt x="1415669" y="73151"/>
                </a:lnTo>
                <a:lnTo>
                  <a:pt x="1422205" y="73151"/>
                </a:lnTo>
                <a:lnTo>
                  <a:pt x="1422863" y="50800"/>
                </a:lnTo>
                <a:close/>
              </a:path>
              <a:path w="1448435" h="120650">
                <a:moveTo>
                  <a:pt x="1375101" y="48016"/>
                </a:moveTo>
                <a:lnTo>
                  <a:pt x="1396842" y="61486"/>
                </a:lnTo>
                <a:lnTo>
                  <a:pt x="1416304" y="50800"/>
                </a:lnTo>
                <a:lnTo>
                  <a:pt x="1422863" y="50800"/>
                </a:lnTo>
                <a:lnTo>
                  <a:pt x="1422908" y="49275"/>
                </a:lnTo>
                <a:lnTo>
                  <a:pt x="1375101" y="48016"/>
                </a:lnTo>
                <a:close/>
              </a:path>
            </a:pathLst>
          </a:custGeom>
          <a:solidFill>
            <a:srgbClr val="000000"/>
          </a:solidFill>
        </p:spPr>
        <p:txBody>
          <a:bodyPr wrap="square" lIns="0" tIns="0" rIns="0" bIns="0" rtlCol="0"/>
          <a:lstStyle/>
          <a:p>
            <a:endParaRPr/>
          </a:p>
        </p:txBody>
      </p:sp>
      <p:sp>
        <p:nvSpPr>
          <p:cNvPr id="17" name="object 17"/>
          <p:cNvSpPr/>
          <p:nvPr/>
        </p:nvSpPr>
        <p:spPr>
          <a:xfrm>
            <a:off x="3666744" y="4329684"/>
            <a:ext cx="1620012" cy="52578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732148" y="4369561"/>
            <a:ext cx="1374140" cy="318770"/>
          </a:xfrm>
          <a:custGeom>
            <a:avLst/>
            <a:gdLst/>
            <a:ahLst/>
            <a:cxnLst/>
            <a:rect l="l" t="t" r="r" b="b"/>
            <a:pathLst>
              <a:path w="1374139" h="318770">
                <a:moveTo>
                  <a:pt x="1299217" y="278110"/>
                </a:moveTo>
                <a:lnTo>
                  <a:pt x="1259586" y="291973"/>
                </a:lnTo>
                <a:lnTo>
                  <a:pt x="1252854" y="294258"/>
                </a:lnTo>
                <a:lnTo>
                  <a:pt x="1249299" y="301751"/>
                </a:lnTo>
                <a:lnTo>
                  <a:pt x="1251712" y="308482"/>
                </a:lnTo>
                <a:lnTo>
                  <a:pt x="1253998" y="315213"/>
                </a:lnTo>
                <a:lnTo>
                  <a:pt x="1261364" y="318769"/>
                </a:lnTo>
                <a:lnTo>
                  <a:pt x="1351446" y="287274"/>
                </a:lnTo>
                <a:lnTo>
                  <a:pt x="1346327" y="287274"/>
                </a:lnTo>
                <a:lnTo>
                  <a:pt x="1299217" y="278110"/>
                </a:lnTo>
                <a:close/>
              </a:path>
              <a:path w="1374139" h="318770">
                <a:moveTo>
                  <a:pt x="1323566" y="269594"/>
                </a:moveTo>
                <a:lnTo>
                  <a:pt x="1299217" y="278110"/>
                </a:lnTo>
                <a:lnTo>
                  <a:pt x="1346327" y="287274"/>
                </a:lnTo>
                <a:lnTo>
                  <a:pt x="1346918" y="284225"/>
                </a:lnTo>
                <a:lnTo>
                  <a:pt x="1340230" y="284225"/>
                </a:lnTo>
                <a:lnTo>
                  <a:pt x="1323566" y="269594"/>
                </a:lnTo>
                <a:close/>
              </a:path>
              <a:path w="1374139" h="318770">
                <a:moveTo>
                  <a:pt x="1284351" y="200660"/>
                </a:moveTo>
                <a:lnTo>
                  <a:pt x="1276223" y="201294"/>
                </a:lnTo>
                <a:lnTo>
                  <a:pt x="1271397" y="206629"/>
                </a:lnTo>
                <a:lnTo>
                  <a:pt x="1266698" y="211962"/>
                </a:lnTo>
                <a:lnTo>
                  <a:pt x="1267333" y="220218"/>
                </a:lnTo>
                <a:lnTo>
                  <a:pt x="1304208" y="252596"/>
                </a:lnTo>
                <a:lnTo>
                  <a:pt x="1351279" y="261746"/>
                </a:lnTo>
                <a:lnTo>
                  <a:pt x="1346327" y="287274"/>
                </a:lnTo>
                <a:lnTo>
                  <a:pt x="1351446" y="287274"/>
                </a:lnTo>
                <a:lnTo>
                  <a:pt x="1374013" y="279400"/>
                </a:lnTo>
                <a:lnTo>
                  <a:pt x="1289685" y="205486"/>
                </a:lnTo>
                <a:lnTo>
                  <a:pt x="1284351" y="200660"/>
                </a:lnTo>
                <a:close/>
              </a:path>
              <a:path w="1374139" h="318770">
                <a:moveTo>
                  <a:pt x="1344549" y="262255"/>
                </a:moveTo>
                <a:lnTo>
                  <a:pt x="1323566" y="269594"/>
                </a:lnTo>
                <a:lnTo>
                  <a:pt x="1340230" y="284225"/>
                </a:lnTo>
                <a:lnTo>
                  <a:pt x="1344549" y="262255"/>
                </a:lnTo>
                <a:close/>
              </a:path>
              <a:path w="1374139" h="318770">
                <a:moveTo>
                  <a:pt x="1351181" y="262255"/>
                </a:moveTo>
                <a:lnTo>
                  <a:pt x="1344549" y="262255"/>
                </a:lnTo>
                <a:lnTo>
                  <a:pt x="1340230" y="284225"/>
                </a:lnTo>
                <a:lnTo>
                  <a:pt x="1346918" y="284225"/>
                </a:lnTo>
                <a:lnTo>
                  <a:pt x="1351181" y="262255"/>
                </a:lnTo>
                <a:close/>
              </a:path>
              <a:path w="1374139" h="318770">
                <a:moveTo>
                  <a:pt x="4825" y="0"/>
                </a:moveTo>
                <a:lnTo>
                  <a:pt x="0" y="25400"/>
                </a:lnTo>
                <a:lnTo>
                  <a:pt x="1299217" y="278110"/>
                </a:lnTo>
                <a:lnTo>
                  <a:pt x="1323566" y="269594"/>
                </a:lnTo>
                <a:lnTo>
                  <a:pt x="1304208" y="252596"/>
                </a:lnTo>
                <a:lnTo>
                  <a:pt x="4825" y="0"/>
                </a:lnTo>
                <a:close/>
              </a:path>
              <a:path w="1374139" h="318770">
                <a:moveTo>
                  <a:pt x="1304208" y="252596"/>
                </a:moveTo>
                <a:lnTo>
                  <a:pt x="1323566" y="269594"/>
                </a:lnTo>
                <a:lnTo>
                  <a:pt x="1344549" y="262255"/>
                </a:lnTo>
                <a:lnTo>
                  <a:pt x="1351181" y="262255"/>
                </a:lnTo>
                <a:lnTo>
                  <a:pt x="1351279" y="261746"/>
                </a:lnTo>
                <a:lnTo>
                  <a:pt x="1304208" y="252596"/>
                </a:lnTo>
                <a:close/>
              </a:path>
            </a:pathLst>
          </a:custGeom>
          <a:solidFill>
            <a:srgbClr val="000000"/>
          </a:solidFill>
        </p:spPr>
        <p:txBody>
          <a:bodyPr wrap="square" lIns="0" tIns="0" rIns="0" bIns="0" rtlCol="0"/>
          <a:lstStyle/>
          <a:p>
            <a:endParaRPr/>
          </a:p>
        </p:txBody>
      </p:sp>
      <p:sp>
        <p:nvSpPr>
          <p:cNvPr id="19" name="object 19"/>
          <p:cNvSpPr/>
          <p:nvPr/>
        </p:nvSpPr>
        <p:spPr>
          <a:xfrm>
            <a:off x="3820667" y="4721352"/>
            <a:ext cx="1847088" cy="41300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3885691" y="4827523"/>
            <a:ext cx="1601470" cy="215900"/>
          </a:xfrm>
          <a:custGeom>
            <a:avLst/>
            <a:gdLst/>
            <a:ahLst/>
            <a:cxnLst/>
            <a:rect l="l" t="t" r="r" b="b"/>
            <a:pathLst>
              <a:path w="1601470" h="215900">
                <a:moveTo>
                  <a:pt x="1527090" y="44152"/>
                </a:moveTo>
                <a:lnTo>
                  <a:pt x="0" y="189483"/>
                </a:lnTo>
                <a:lnTo>
                  <a:pt x="2540" y="215392"/>
                </a:lnTo>
                <a:lnTo>
                  <a:pt x="1529348" y="69964"/>
                </a:lnTo>
                <a:lnTo>
                  <a:pt x="1550278" y="54898"/>
                </a:lnTo>
                <a:lnTo>
                  <a:pt x="1527090" y="44152"/>
                </a:lnTo>
                <a:close/>
              </a:path>
              <a:path w="1601470" h="215900">
                <a:moveTo>
                  <a:pt x="1578985" y="39624"/>
                </a:moveTo>
                <a:lnTo>
                  <a:pt x="1574673" y="39624"/>
                </a:lnTo>
                <a:lnTo>
                  <a:pt x="1577213" y="65405"/>
                </a:lnTo>
                <a:lnTo>
                  <a:pt x="1529348" y="69964"/>
                </a:lnTo>
                <a:lnTo>
                  <a:pt x="1489456" y="98678"/>
                </a:lnTo>
                <a:lnTo>
                  <a:pt x="1488186" y="106680"/>
                </a:lnTo>
                <a:lnTo>
                  <a:pt x="1496568" y="118363"/>
                </a:lnTo>
                <a:lnTo>
                  <a:pt x="1504569" y="119633"/>
                </a:lnTo>
                <a:lnTo>
                  <a:pt x="1601470" y="50037"/>
                </a:lnTo>
                <a:lnTo>
                  <a:pt x="1578985" y="39624"/>
                </a:lnTo>
                <a:close/>
              </a:path>
              <a:path w="1601470" h="215900">
                <a:moveTo>
                  <a:pt x="1550278" y="54898"/>
                </a:moveTo>
                <a:lnTo>
                  <a:pt x="1529348" y="69964"/>
                </a:lnTo>
                <a:lnTo>
                  <a:pt x="1577213" y="65405"/>
                </a:lnTo>
                <a:lnTo>
                  <a:pt x="1577100" y="64262"/>
                </a:lnTo>
                <a:lnTo>
                  <a:pt x="1570482" y="64262"/>
                </a:lnTo>
                <a:lnTo>
                  <a:pt x="1550278" y="54898"/>
                </a:lnTo>
                <a:close/>
              </a:path>
              <a:path w="1601470" h="215900">
                <a:moveTo>
                  <a:pt x="1568323" y="41909"/>
                </a:moveTo>
                <a:lnTo>
                  <a:pt x="1550278" y="54898"/>
                </a:lnTo>
                <a:lnTo>
                  <a:pt x="1570482" y="64262"/>
                </a:lnTo>
                <a:lnTo>
                  <a:pt x="1568323" y="41909"/>
                </a:lnTo>
                <a:close/>
              </a:path>
              <a:path w="1601470" h="215900">
                <a:moveTo>
                  <a:pt x="1574898" y="41909"/>
                </a:moveTo>
                <a:lnTo>
                  <a:pt x="1568323" y="41909"/>
                </a:lnTo>
                <a:lnTo>
                  <a:pt x="1570482" y="64262"/>
                </a:lnTo>
                <a:lnTo>
                  <a:pt x="1577100" y="64262"/>
                </a:lnTo>
                <a:lnTo>
                  <a:pt x="1574898" y="41909"/>
                </a:lnTo>
                <a:close/>
              </a:path>
              <a:path w="1601470" h="215900">
                <a:moveTo>
                  <a:pt x="1574673" y="39624"/>
                </a:moveTo>
                <a:lnTo>
                  <a:pt x="1527090" y="44152"/>
                </a:lnTo>
                <a:lnTo>
                  <a:pt x="1550278" y="54898"/>
                </a:lnTo>
                <a:lnTo>
                  <a:pt x="1568323" y="41909"/>
                </a:lnTo>
                <a:lnTo>
                  <a:pt x="1574898" y="41909"/>
                </a:lnTo>
                <a:lnTo>
                  <a:pt x="1574673" y="39624"/>
                </a:lnTo>
                <a:close/>
              </a:path>
              <a:path w="1601470" h="215900">
                <a:moveTo>
                  <a:pt x="1493266" y="0"/>
                </a:moveTo>
                <a:lnTo>
                  <a:pt x="1485519" y="2793"/>
                </a:lnTo>
                <a:lnTo>
                  <a:pt x="1482471" y="9270"/>
                </a:lnTo>
                <a:lnTo>
                  <a:pt x="1479550" y="15748"/>
                </a:lnTo>
                <a:lnTo>
                  <a:pt x="1482344" y="23494"/>
                </a:lnTo>
                <a:lnTo>
                  <a:pt x="1488821" y="26415"/>
                </a:lnTo>
                <a:lnTo>
                  <a:pt x="1527090" y="44152"/>
                </a:lnTo>
                <a:lnTo>
                  <a:pt x="1574673" y="39624"/>
                </a:lnTo>
                <a:lnTo>
                  <a:pt x="1578985" y="39624"/>
                </a:lnTo>
                <a:lnTo>
                  <a:pt x="1499743" y="2920"/>
                </a:lnTo>
                <a:lnTo>
                  <a:pt x="1493266" y="0"/>
                </a:lnTo>
                <a:close/>
              </a:path>
            </a:pathLst>
          </a:custGeom>
          <a:solidFill>
            <a:srgbClr val="000000"/>
          </a:solidFill>
        </p:spPr>
        <p:txBody>
          <a:bodyPr wrap="square" lIns="0" tIns="0" rIns="0" bIns="0" rtlCol="0"/>
          <a:lstStyle/>
          <a:p>
            <a:endParaRPr/>
          </a:p>
        </p:txBody>
      </p:sp>
      <p:sp>
        <p:nvSpPr>
          <p:cNvPr id="21" name="object 21"/>
          <p:cNvSpPr/>
          <p:nvPr/>
        </p:nvSpPr>
        <p:spPr>
          <a:xfrm>
            <a:off x="3745991" y="4949952"/>
            <a:ext cx="2302764" cy="83210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3810761" y="5046090"/>
            <a:ext cx="2057400" cy="644525"/>
          </a:xfrm>
          <a:custGeom>
            <a:avLst/>
            <a:gdLst/>
            <a:ahLst/>
            <a:cxnLst/>
            <a:rect l="l" t="t" r="r" b="b"/>
            <a:pathLst>
              <a:path w="2057400" h="644525">
                <a:moveTo>
                  <a:pt x="1930146" y="618616"/>
                </a:moveTo>
                <a:lnTo>
                  <a:pt x="0" y="618616"/>
                </a:lnTo>
                <a:lnTo>
                  <a:pt x="0" y="644524"/>
                </a:lnTo>
                <a:lnTo>
                  <a:pt x="1950212" y="644524"/>
                </a:lnTo>
                <a:lnTo>
                  <a:pt x="1956053" y="638721"/>
                </a:lnTo>
                <a:lnTo>
                  <a:pt x="1956053" y="631570"/>
                </a:lnTo>
                <a:lnTo>
                  <a:pt x="1930146" y="631570"/>
                </a:lnTo>
                <a:lnTo>
                  <a:pt x="1930146" y="618616"/>
                </a:lnTo>
                <a:close/>
              </a:path>
              <a:path w="2057400" h="644525">
                <a:moveTo>
                  <a:pt x="1983903" y="47116"/>
                </a:moveTo>
                <a:lnTo>
                  <a:pt x="1935988" y="47116"/>
                </a:lnTo>
                <a:lnTo>
                  <a:pt x="1930146" y="52958"/>
                </a:lnTo>
                <a:lnTo>
                  <a:pt x="1930146" y="631570"/>
                </a:lnTo>
                <a:lnTo>
                  <a:pt x="1943100" y="618616"/>
                </a:lnTo>
                <a:lnTo>
                  <a:pt x="1956053" y="618616"/>
                </a:lnTo>
                <a:lnTo>
                  <a:pt x="1956053" y="120141"/>
                </a:lnTo>
                <a:lnTo>
                  <a:pt x="1954402" y="120141"/>
                </a:lnTo>
                <a:lnTo>
                  <a:pt x="1946402" y="118109"/>
                </a:lnTo>
                <a:lnTo>
                  <a:pt x="1942846" y="111886"/>
                </a:lnTo>
                <a:lnTo>
                  <a:pt x="1939289" y="105790"/>
                </a:lnTo>
                <a:lnTo>
                  <a:pt x="1941322" y="97789"/>
                </a:lnTo>
                <a:lnTo>
                  <a:pt x="1947545" y="94233"/>
                </a:lnTo>
                <a:lnTo>
                  <a:pt x="1956053" y="89270"/>
                </a:lnTo>
                <a:lnTo>
                  <a:pt x="1956053" y="73024"/>
                </a:lnTo>
                <a:lnTo>
                  <a:pt x="1943100" y="73024"/>
                </a:lnTo>
                <a:lnTo>
                  <a:pt x="1956053" y="60070"/>
                </a:lnTo>
                <a:lnTo>
                  <a:pt x="2006110" y="60070"/>
                </a:lnTo>
                <a:lnTo>
                  <a:pt x="1983903" y="47116"/>
                </a:lnTo>
                <a:close/>
              </a:path>
              <a:path w="2057400" h="644525">
                <a:moveTo>
                  <a:pt x="1956053" y="618616"/>
                </a:moveTo>
                <a:lnTo>
                  <a:pt x="1943100" y="618616"/>
                </a:lnTo>
                <a:lnTo>
                  <a:pt x="1930146" y="631570"/>
                </a:lnTo>
                <a:lnTo>
                  <a:pt x="1956053" y="631570"/>
                </a:lnTo>
                <a:lnTo>
                  <a:pt x="1956053" y="618616"/>
                </a:lnTo>
                <a:close/>
              </a:path>
              <a:path w="2057400" h="644525">
                <a:moveTo>
                  <a:pt x="1956053" y="89270"/>
                </a:moveTo>
                <a:lnTo>
                  <a:pt x="1947545" y="94233"/>
                </a:lnTo>
                <a:lnTo>
                  <a:pt x="1941322" y="97789"/>
                </a:lnTo>
                <a:lnTo>
                  <a:pt x="1939289" y="105790"/>
                </a:lnTo>
                <a:lnTo>
                  <a:pt x="1942846" y="111886"/>
                </a:lnTo>
                <a:lnTo>
                  <a:pt x="1946402" y="118109"/>
                </a:lnTo>
                <a:lnTo>
                  <a:pt x="1954402" y="120141"/>
                </a:lnTo>
                <a:lnTo>
                  <a:pt x="1956053" y="119178"/>
                </a:lnTo>
                <a:lnTo>
                  <a:pt x="1956053" y="89270"/>
                </a:lnTo>
                <a:close/>
              </a:path>
              <a:path w="2057400" h="644525">
                <a:moveTo>
                  <a:pt x="1956053" y="119178"/>
                </a:moveTo>
                <a:lnTo>
                  <a:pt x="1954402" y="120141"/>
                </a:lnTo>
                <a:lnTo>
                  <a:pt x="1956053" y="120141"/>
                </a:lnTo>
                <a:lnTo>
                  <a:pt x="1956053" y="119178"/>
                </a:lnTo>
                <a:close/>
              </a:path>
              <a:path w="2057400" h="644525">
                <a:moveTo>
                  <a:pt x="2006110" y="60070"/>
                </a:moveTo>
                <a:lnTo>
                  <a:pt x="1956053" y="89270"/>
                </a:lnTo>
                <a:lnTo>
                  <a:pt x="1956053" y="119178"/>
                </a:lnTo>
                <a:lnTo>
                  <a:pt x="2035188" y="73024"/>
                </a:lnTo>
                <a:lnTo>
                  <a:pt x="2031746" y="73024"/>
                </a:lnTo>
                <a:lnTo>
                  <a:pt x="2031746" y="71246"/>
                </a:lnTo>
                <a:lnTo>
                  <a:pt x="2025268" y="71246"/>
                </a:lnTo>
                <a:lnTo>
                  <a:pt x="2006110" y="60070"/>
                </a:lnTo>
                <a:close/>
              </a:path>
              <a:path w="2057400" h="644525">
                <a:moveTo>
                  <a:pt x="1956053" y="60070"/>
                </a:moveTo>
                <a:lnTo>
                  <a:pt x="1943100" y="73024"/>
                </a:lnTo>
                <a:lnTo>
                  <a:pt x="1956053" y="73024"/>
                </a:lnTo>
                <a:lnTo>
                  <a:pt x="1956053" y="60070"/>
                </a:lnTo>
                <a:close/>
              </a:path>
              <a:path w="2057400" h="644525">
                <a:moveTo>
                  <a:pt x="2006110" y="60070"/>
                </a:moveTo>
                <a:lnTo>
                  <a:pt x="1956053" y="60070"/>
                </a:lnTo>
                <a:lnTo>
                  <a:pt x="1956053" y="73024"/>
                </a:lnTo>
                <a:lnTo>
                  <a:pt x="1983903" y="73024"/>
                </a:lnTo>
                <a:lnTo>
                  <a:pt x="2006110" y="60070"/>
                </a:lnTo>
                <a:close/>
              </a:path>
              <a:path w="2057400" h="644525">
                <a:moveTo>
                  <a:pt x="2035189" y="47116"/>
                </a:moveTo>
                <a:lnTo>
                  <a:pt x="2031746" y="47116"/>
                </a:lnTo>
                <a:lnTo>
                  <a:pt x="2031746" y="73024"/>
                </a:lnTo>
                <a:lnTo>
                  <a:pt x="2035188" y="73024"/>
                </a:lnTo>
                <a:lnTo>
                  <a:pt x="2057400" y="60070"/>
                </a:lnTo>
                <a:lnTo>
                  <a:pt x="2035189" y="47116"/>
                </a:lnTo>
                <a:close/>
              </a:path>
              <a:path w="2057400" h="644525">
                <a:moveTo>
                  <a:pt x="2025268" y="48894"/>
                </a:moveTo>
                <a:lnTo>
                  <a:pt x="2006110" y="60070"/>
                </a:lnTo>
                <a:lnTo>
                  <a:pt x="2025268" y="71246"/>
                </a:lnTo>
                <a:lnTo>
                  <a:pt x="2025268" y="48894"/>
                </a:lnTo>
                <a:close/>
              </a:path>
              <a:path w="2057400" h="644525">
                <a:moveTo>
                  <a:pt x="2031746" y="48894"/>
                </a:moveTo>
                <a:lnTo>
                  <a:pt x="2025268" y="48894"/>
                </a:lnTo>
                <a:lnTo>
                  <a:pt x="2025268" y="71246"/>
                </a:lnTo>
                <a:lnTo>
                  <a:pt x="2031746" y="71246"/>
                </a:lnTo>
                <a:lnTo>
                  <a:pt x="2031746" y="48894"/>
                </a:lnTo>
                <a:close/>
              </a:path>
              <a:path w="2057400" h="644525">
                <a:moveTo>
                  <a:pt x="1954402" y="0"/>
                </a:moveTo>
                <a:lnTo>
                  <a:pt x="1946402" y="2031"/>
                </a:lnTo>
                <a:lnTo>
                  <a:pt x="1942846" y="8254"/>
                </a:lnTo>
                <a:lnTo>
                  <a:pt x="1939289" y="14350"/>
                </a:lnTo>
                <a:lnTo>
                  <a:pt x="1941322" y="22351"/>
                </a:lnTo>
                <a:lnTo>
                  <a:pt x="1947545" y="25907"/>
                </a:lnTo>
                <a:lnTo>
                  <a:pt x="2006110" y="60070"/>
                </a:lnTo>
                <a:lnTo>
                  <a:pt x="2025268" y="48894"/>
                </a:lnTo>
                <a:lnTo>
                  <a:pt x="2031746" y="48894"/>
                </a:lnTo>
                <a:lnTo>
                  <a:pt x="2031746" y="47116"/>
                </a:lnTo>
                <a:lnTo>
                  <a:pt x="2035189" y="47116"/>
                </a:lnTo>
                <a:lnTo>
                  <a:pt x="1954402" y="0"/>
                </a:lnTo>
                <a:close/>
              </a:path>
            </a:pathLst>
          </a:custGeom>
          <a:solidFill>
            <a:srgbClr val="00000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ORBIT</a:t>
            </a:r>
            <a:endParaRPr lang="en-US" dirty="0"/>
          </a:p>
        </p:txBody>
      </p:sp>
      <p:sp>
        <p:nvSpPr>
          <p:cNvPr id="4" name="TextBox 3"/>
          <p:cNvSpPr txBox="1"/>
          <p:nvPr/>
        </p:nvSpPr>
        <p:spPr>
          <a:xfrm rot="16200000">
            <a:off x="-1222800" y="30516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
        <p:nvSpPr>
          <p:cNvPr id="6" name="Content Placeholder 5"/>
          <p:cNvSpPr>
            <a:spLocks noGrp="1"/>
          </p:cNvSpPr>
          <p:nvPr>
            <p:ph idx="1"/>
          </p:nvPr>
        </p:nvSpPr>
        <p:spPr>
          <a:xfrm>
            <a:off x="1219200" y="1447800"/>
            <a:ext cx="4114800" cy="5410200"/>
          </a:xfrm>
        </p:spPr>
        <p:txBody>
          <a:bodyPr>
            <a:normAutofit/>
          </a:bodyPr>
          <a:lstStyle/>
          <a:p>
            <a:r>
              <a:rPr lang="en-US" sz="2400" dirty="0" smtClean="0"/>
              <a:t>Orbit / eye socket is roughly irregular four sided pyramid located on either side of root of nose.</a:t>
            </a:r>
          </a:p>
          <a:p>
            <a:r>
              <a:rPr lang="en-US" sz="2400" dirty="0" smtClean="0"/>
              <a:t>Base - at the orbital opening</a:t>
            </a:r>
          </a:p>
          <a:p>
            <a:r>
              <a:rPr lang="en-US" sz="2400" dirty="0" smtClean="0"/>
              <a:t>Apex - at optical canal</a:t>
            </a:r>
          </a:p>
          <a:p>
            <a:r>
              <a:rPr lang="en-US" sz="2400" dirty="0" smtClean="0"/>
              <a:t>Axis directed </a:t>
            </a:r>
            <a:r>
              <a:rPr lang="en-US" sz="2400" dirty="0" err="1" smtClean="0"/>
              <a:t>posteriorly</a:t>
            </a:r>
            <a:endParaRPr lang="en-US" sz="2400" dirty="0" smtClean="0"/>
          </a:p>
          <a:p>
            <a:pPr>
              <a:buNone/>
            </a:pPr>
            <a:r>
              <a:rPr lang="en-US" sz="2400" dirty="0" smtClean="0"/>
              <a:t>    and medially</a:t>
            </a:r>
          </a:p>
          <a:p>
            <a:r>
              <a:rPr lang="en-US" sz="2400" dirty="0" smtClean="0"/>
              <a:t>Medial walls - nearly parallel</a:t>
            </a:r>
          </a:p>
          <a:p>
            <a:r>
              <a:rPr lang="en-US" sz="2400" dirty="0" smtClean="0"/>
              <a:t>Medial and lateral walls</a:t>
            </a:r>
          </a:p>
          <a:p>
            <a:pPr>
              <a:buNone/>
            </a:pPr>
            <a:r>
              <a:rPr lang="en-US" sz="2400" dirty="0" smtClean="0"/>
              <a:t>    makes an angle of 45 degrees</a:t>
            </a:r>
          </a:p>
          <a:p>
            <a:pPr>
              <a:buNone/>
            </a:pPr>
            <a:endParaRPr lang="en-US" sz="2400" dirty="0" smtClean="0"/>
          </a:p>
          <a:p>
            <a:pPr>
              <a:buNone/>
            </a:pPr>
            <a:endParaRPr lang="en-US" sz="2400" dirty="0" smtClean="0"/>
          </a:p>
          <a:p>
            <a:pPr>
              <a:buNone/>
            </a:pPr>
            <a:endParaRPr lang="en-US" sz="2400" dirty="0" smtClean="0"/>
          </a:p>
          <a:p>
            <a:endParaRPr lang="en-US" sz="2400" dirty="0" smtClean="0"/>
          </a:p>
          <a:p>
            <a:endParaRPr lang="en-US" sz="2400" dirty="0"/>
          </a:p>
        </p:txBody>
      </p:sp>
      <p:pic>
        <p:nvPicPr>
          <p:cNvPr id="8" name="Picture 86" descr="http://internet-marketing-muscle.com/wp-content/uploads/sales-funnel.gif"/>
          <p:cNvPicPr>
            <a:picLocks noChangeAspect="1" noChangeArrowheads="1"/>
          </p:cNvPicPr>
          <p:nvPr/>
        </p:nvPicPr>
        <p:blipFill>
          <a:blip r:embed="rId2" cstate="print"/>
          <a:srcRect/>
          <a:stretch>
            <a:fillRect/>
          </a:stretch>
        </p:blipFill>
        <p:spPr bwMode="auto">
          <a:xfrm rot="9332129">
            <a:off x="7080056" y="2944214"/>
            <a:ext cx="1346333" cy="1732283"/>
          </a:xfrm>
          <a:prstGeom prst="rect">
            <a:avLst/>
          </a:prstGeom>
          <a:noFill/>
        </p:spPr>
      </p:pic>
      <p:pic>
        <p:nvPicPr>
          <p:cNvPr id="9" name="Picture 86" descr="http://internet-marketing-muscle.com/wp-content/uploads/sales-funnel.gif"/>
          <p:cNvPicPr>
            <a:picLocks noChangeAspect="1" noChangeArrowheads="1"/>
          </p:cNvPicPr>
          <p:nvPr/>
        </p:nvPicPr>
        <p:blipFill>
          <a:blip r:embed="rId2" cstate="print"/>
          <a:srcRect/>
          <a:stretch>
            <a:fillRect/>
          </a:stretch>
        </p:blipFill>
        <p:spPr bwMode="auto">
          <a:xfrm rot="12233151">
            <a:off x="5679461" y="3035023"/>
            <a:ext cx="1346333" cy="1732283"/>
          </a:xfrm>
          <a:prstGeom prst="rect">
            <a:avLst/>
          </a:prstGeom>
          <a:noFill/>
        </p:spPr>
      </p:pic>
      <p:cxnSp>
        <p:nvCxnSpPr>
          <p:cNvPr id="11" name="Straight Connector 10"/>
          <p:cNvCxnSpPr/>
          <p:nvPr/>
        </p:nvCxnSpPr>
        <p:spPr>
          <a:xfrm flipH="1">
            <a:off x="5791200" y="2667000"/>
            <a:ext cx="1066800" cy="251460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7239000" y="2667000"/>
            <a:ext cx="1143000" cy="25908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6705600" y="4876800"/>
            <a:ext cx="7620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705600" y="4953000"/>
            <a:ext cx="771365" cy="369332"/>
          </a:xfrm>
          <a:prstGeom prst="rect">
            <a:avLst/>
          </a:prstGeom>
          <a:noFill/>
        </p:spPr>
        <p:txBody>
          <a:bodyPr wrap="none" rtlCol="0">
            <a:spAutoFit/>
          </a:bodyPr>
          <a:lstStyle/>
          <a:p>
            <a:r>
              <a:rPr lang="en-US" dirty="0" smtClean="0"/>
              <a:t>25mm</a:t>
            </a:r>
            <a:endParaRPr lang="en-US" dirty="0"/>
          </a:p>
        </p:txBody>
      </p:sp>
      <p:pic>
        <p:nvPicPr>
          <p:cNvPr id="12" name="Picture 4"/>
          <p:cNvPicPr>
            <a:picLocks noChangeAspect="1" noChangeArrowheads="1"/>
          </p:cNvPicPr>
          <p:nvPr/>
        </p:nvPicPr>
        <p:blipFill>
          <a:blip r:embed="rId3" cstate="print">
            <a:lum bright="-8000" contrast="40000"/>
          </a:blip>
          <a:srcRect l="42123"/>
          <a:stretch>
            <a:fillRect/>
          </a:stretch>
        </p:blipFill>
        <p:spPr bwMode="auto">
          <a:xfrm>
            <a:off x="5334000" y="304799"/>
            <a:ext cx="3505200" cy="2633219"/>
          </a:xfrm>
          <a:prstGeom prst="rect">
            <a:avLst/>
          </a:prstGeom>
          <a:noFill/>
        </p:spPr>
      </p:pic>
    </p:spTree>
    <p:extLst>
      <p:ext uri="{BB962C8B-B14F-4D97-AF65-F5344CB8AC3E}">
        <p14:creationId xmlns:p14="http://schemas.microsoft.com/office/powerpoint/2010/main" val="15499280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3177539" y="338327"/>
            <a:ext cx="5966460"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529710" y="490473"/>
            <a:ext cx="3310254" cy="680720"/>
          </a:xfrm>
          <a:prstGeom prst="rect">
            <a:avLst/>
          </a:prstGeom>
        </p:spPr>
        <p:txBody>
          <a:bodyPr vert="horz" wrap="square" lIns="0" tIns="12065" rIns="0" bIns="0" rtlCol="0">
            <a:spAutoFit/>
          </a:bodyPr>
          <a:lstStyle/>
          <a:p>
            <a:pPr marL="12700">
              <a:lnSpc>
                <a:spcPct val="100000"/>
              </a:lnSpc>
              <a:spcBef>
                <a:spcPts val="95"/>
              </a:spcBef>
            </a:pPr>
            <a:r>
              <a:rPr sz="4300" spc="-5" dirty="0"/>
              <a:t>BASAL</a:t>
            </a:r>
            <a:r>
              <a:rPr sz="4300" spc="-240" dirty="0"/>
              <a:t> </a:t>
            </a:r>
            <a:r>
              <a:rPr sz="4300" spc="-5" dirty="0"/>
              <a:t>VEIW</a:t>
            </a:r>
            <a:endParaRPr sz="4300"/>
          </a:p>
        </p:txBody>
      </p:sp>
      <p:sp>
        <p:nvSpPr>
          <p:cNvPr id="6" name="object 6"/>
          <p:cNvSpPr/>
          <p:nvPr/>
        </p:nvSpPr>
        <p:spPr>
          <a:xfrm>
            <a:off x="4800600" y="1600200"/>
            <a:ext cx="3886200" cy="4876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913889" y="2355621"/>
            <a:ext cx="1886585" cy="1534795"/>
          </a:xfrm>
          <a:prstGeom prst="rect">
            <a:avLst/>
          </a:prstGeom>
        </p:spPr>
        <p:txBody>
          <a:bodyPr vert="horz" wrap="square" lIns="0" tIns="12700" rIns="0" bIns="0" rtlCol="0">
            <a:spAutoFit/>
          </a:bodyPr>
          <a:lstStyle/>
          <a:p>
            <a:pPr marL="12700" marR="5080" algn="just">
              <a:lnSpc>
                <a:spcPct val="117900"/>
              </a:lnSpc>
              <a:spcBef>
                <a:spcPts val="100"/>
              </a:spcBef>
            </a:pPr>
            <a:r>
              <a:rPr sz="2800" spc="-5" dirty="0">
                <a:latin typeface="Arial"/>
                <a:cs typeface="Arial"/>
              </a:rPr>
              <a:t>Middle crus  </a:t>
            </a:r>
            <a:r>
              <a:rPr sz="2800" dirty="0">
                <a:latin typeface="Arial"/>
                <a:cs typeface="Arial"/>
              </a:rPr>
              <a:t>Lateral</a:t>
            </a:r>
            <a:r>
              <a:rPr sz="2800" spc="-65" dirty="0">
                <a:latin typeface="Arial"/>
                <a:cs typeface="Arial"/>
              </a:rPr>
              <a:t> </a:t>
            </a:r>
            <a:r>
              <a:rPr sz="2800" spc="-5" dirty="0">
                <a:latin typeface="Arial"/>
                <a:cs typeface="Arial"/>
              </a:rPr>
              <a:t>crus  Medial</a:t>
            </a:r>
            <a:r>
              <a:rPr sz="2800" spc="-20" dirty="0">
                <a:latin typeface="Arial"/>
                <a:cs typeface="Arial"/>
              </a:rPr>
              <a:t> </a:t>
            </a:r>
            <a:r>
              <a:rPr sz="2800" spc="-5" dirty="0">
                <a:latin typeface="Arial"/>
                <a:cs typeface="Arial"/>
              </a:rPr>
              <a:t>crus</a:t>
            </a:r>
            <a:endParaRPr sz="2800">
              <a:latin typeface="Arial"/>
              <a:cs typeface="Arial"/>
            </a:endParaRPr>
          </a:p>
        </p:txBody>
      </p:sp>
      <p:sp>
        <p:nvSpPr>
          <p:cNvPr id="8" name="object 8"/>
          <p:cNvSpPr/>
          <p:nvPr/>
        </p:nvSpPr>
        <p:spPr>
          <a:xfrm>
            <a:off x="3592067" y="2513076"/>
            <a:ext cx="3142488" cy="3627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658361" y="2609214"/>
            <a:ext cx="2895600" cy="120650"/>
          </a:xfrm>
          <a:custGeom>
            <a:avLst/>
            <a:gdLst/>
            <a:ahLst/>
            <a:cxnLst/>
            <a:rect l="l" t="t" r="r" b="b"/>
            <a:pathLst>
              <a:path w="2895600" h="120650">
                <a:moveTo>
                  <a:pt x="2792603" y="0"/>
                </a:moveTo>
                <a:lnTo>
                  <a:pt x="2784729" y="2032"/>
                </a:lnTo>
                <a:lnTo>
                  <a:pt x="2781046" y="8255"/>
                </a:lnTo>
                <a:lnTo>
                  <a:pt x="2777490" y="14350"/>
                </a:lnTo>
                <a:lnTo>
                  <a:pt x="2779522" y="22351"/>
                </a:lnTo>
                <a:lnTo>
                  <a:pt x="2785745" y="25908"/>
                </a:lnTo>
                <a:lnTo>
                  <a:pt x="2822059" y="47091"/>
                </a:lnTo>
                <a:lnTo>
                  <a:pt x="2869945" y="47117"/>
                </a:lnTo>
                <a:lnTo>
                  <a:pt x="2869945" y="73025"/>
                </a:lnTo>
                <a:lnTo>
                  <a:pt x="2822040" y="73025"/>
                </a:lnTo>
                <a:lnTo>
                  <a:pt x="2779522" y="97789"/>
                </a:lnTo>
                <a:lnTo>
                  <a:pt x="2777363" y="105790"/>
                </a:lnTo>
                <a:lnTo>
                  <a:pt x="2781046" y="111887"/>
                </a:lnTo>
                <a:lnTo>
                  <a:pt x="2784602" y="118110"/>
                </a:lnTo>
                <a:lnTo>
                  <a:pt x="2792476" y="120269"/>
                </a:lnTo>
                <a:lnTo>
                  <a:pt x="2873388" y="73025"/>
                </a:lnTo>
                <a:lnTo>
                  <a:pt x="2869945" y="73025"/>
                </a:lnTo>
                <a:lnTo>
                  <a:pt x="2873432" y="72999"/>
                </a:lnTo>
                <a:lnTo>
                  <a:pt x="2895599" y="60071"/>
                </a:lnTo>
                <a:lnTo>
                  <a:pt x="2798826" y="3556"/>
                </a:lnTo>
                <a:lnTo>
                  <a:pt x="2792603" y="0"/>
                </a:lnTo>
                <a:close/>
              </a:path>
              <a:path w="2895600" h="120650">
                <a:moveTo>
                  <a:pt x="2844295" y="60062"/>
                </a:moveTo>
                <a:lnTo>
                  <a:pt x="2822084" y="72999"/>
                </a:lnTo>
                <a:lnTo>
                  <a:pt x="2869945" y="73025"/>
                </a:lnTo>
                <a:lnTo>
                  <a:pt x="2869945" y="71247"/>
                </a:lnTo>
                <a:lnTo>
                  <a:pt x="2863468" y="71247"/>
                </a:lnTo>
                <a:lnTo>
                  <a:pt x="2844295" y="60062"/>
                </a:lnTo>
                <a:close/>
              </a:path>
              <a:path w="2895600" h="120650">
                <a:moveTo>
                  <a:pt x="0" y="45593"/>
                </a:moveTo>
                <a:lnTo>
                  <a:pt x="0" y="71500"/>
                </a:lnTo>
                <a:lnTo>
                  <a:pt x="2822084" y="72999"/>
                </a:lnTo>
                <a:lnTo>
                  <a:pt x="2844295" y="60062"/>
                </a:lnTo>
                <a:lnTo>
                  <a:pt x="2822059" y="47091"/>
                </a:lnTo>
                <a:lnTo>
                  <a:pt x="0" y="45593"/>
                </a:lnTo>
                <a:close/>
              </a:path>
              <a:path w="2895600" h="120650">
                <a:moveTo>
                  <a:pt x="2863468" y="48895"/>
                </a:moveTo>
                <a:lnTo>
                  <a:pt x="2844295" y="60062"/>
                </a:lnTo>
                <a:lnTo>
                  <a:pt x="2863468" y="71247"/>
                </a:lnTo>
                <a:lnTo>
                  <a:pt x="2863468" y="48895"/>
                </a:lnTo>
                <a:close/>
              </a:path>
              <a:path w="2895600" h="120650">
                <a:moveTo>
                  <a:pt x="2869945" y="48895"/>
                </a:moveTo>
                <a:lnTo>
                  <a:pt x="2863468" y="48895"/>
                </a:lnTo>
                <a:lnTo>
                  <a:pt x="2863468" y="71247"/>
                </a:lnTo>
                <a:lnTo>
                  <a:pt x="2869945" y="71247"/>
                </a:lnTo>
                <a:lnTo>
                  <a:pt x="2869945" y="48895"/>
                </a:lnTo>
                <a:close/>
              </a:path>
              <a:path w="2895600" h="120650">
                <a:moveTo>
                  <a:pt x="2822059" y="47091"/>
                </a:moveTo>
                <a:lnTo>
                  <a:pt x="2844295" y="60062"/>
                </a:lnTo>
                <a:lnTo>
                  <a:pt x="2863468" y="48895"/>
                </a:lnTo>
                <a:lnTo>
                  <a:pt x="2869945" y="48895"/>
                </a:lnTo>
                <a:lnTo>
                  <a:pt x="2869945" y="47117"/>
                </a:lnTo>
                <a:lnTo>
                  <a:pt x="2822059" y="47091"/>
                </a:lnTo>
                <a:close/>
              </a:path>
            </a:pathLst>
          </a:custGeom>
          <a:solidFill>
            <a:srgbClr val="000000"/>
          </a:solidFill>
        </p:spPr>
        <p:txBody>
          <a:bodyPr wrap="square" lIns="0" tIns="0" rIns="0" bIns="0" rtlCol="0"/>
          <a:lstStyle/>
          <a:p>
            <a:endParaRPr/>
          </a:p>
        </p:txBody>
      </p:sp>
      <p:sp>
        <p:nvSpPr>
          <p:cNvPr id="10" name="object 10"/>
          <p:cNvSpPr/>
          <p:nvPr/>
        </p:nvSpPr>
        <p:spPr>
          <a:xfrm>
            <a:off x="3668267" y="3046476"/>
            <a:ext cx="2532888" cy="36271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734561" y="3142488"/>
            <a:ext cx="2286000" cy="120650"/>
          </a:xfrm>
          <a:custGeom>
            <a:avLst/>
            <a:gdLst/>
            <a:ahLst/>
            <a:cxnLst/>
            <a:rect l="l" t="t" r="r" b="b"/>
            <a:pathLst>
              <a:path w="2286000" h="120650">
                <a:moveTo>
                  <a:pt x="2183003" y="0"/>
                </a:moveTo>
                <a:lnTo>
                  <a:pt x="2175129" y="2159"/>
                </a:lnTo>
                <a:lnTo>
                  <a:pt x="2171446" y="8254"/>
                </a:lnTo>
                <a:lnTo>
                  <a:pt x="2167890" y="14477"/>
                </a:lnTo>
                <a:lnTo>
                  <a:pt x="2169922" y="22478"/>
                </a:lnTo>
                <a:lnTo>
                  <a:pt x="2176145" y="26035"/>
                </a:lnTo>
                <a:lnTo>
                  <a:pt x="2212447" y="47211"/>
                </a:lnTo>
                <a:lnTo>
                  <a:pt x="2260346" y="47244"/>
                </a:lnTo>
                <a:lnTo>
                  <a:pt x="2260346" y="73151"/>
                </a:lnTo>
                <a:lnTo>
                  <a:pt x="2212440" y="73151"/>
                </a:lnTo>
                <a:lnTo>
                  <a:pt x="2169922" y="97916"/>
                </a:lnTo>
                <a:lnTo>
                  <a:pt x="2167763" y="105917"/>
                </a:lnTo>
                <a:lnTo>
                  <a:pt x="2171446" y="112013"/>
                </a:lnTo>
                <a:lnTo>
                  <a:pt x="2175002" y="118237"/>
                </a:lnTo>
                <a:lnTo>
                  <a:pt x="2182876" y="120269"/>
                </a:lnTo>
                <a:lnTo>
                  <a:pt x="2189099" y="116712"/>
                </a:lnTo>
                <a:lnTo>
                  <a:pt x="2263788" y="73151"/>
                </a:lnTo>
                <a:lnTo>
                  <a:pt x="2260346" y="73151"/>
                </a:lnTo>
                <a:lnTo>
                  <a:pt x="2263844" y="73119"/>
                </a:lnTo>
                <a:lnTo>
                  <a:pt x="2286000" y="60198"/>
                </a:lnTo>
                <a:lnTo>
                  <a:pt x="2183003" y="0"/>
                </a:lnTo>
                <a:close/>
              </a:path>
              <a:path w="2286000" h="120650">
                <a:moveTo>
                  <a:pt x="2234695" y="60189"/>
                </a:moveTo>
                <a:lnTo>
                  <a:pt x="2212496" y="73119"/>
                </a:lnTo>
                <a:lnTo>
                  <a:pt x="2260346" y="73151"/>
                </a:lnTo>
                <a:lnTo>
                  <a:pt x="2260346" y="71374"/>
                </a:lnTo>
                <a:lnTo>
                  <a:pt x="2253868" y="71374"/>
                </a:lnTo>
                <a:lnTo>
                  <a:pt x="2234695" y="60189"/>
                </a:lnTo>
                <a:close/>
              </a:path>
              <a:path w="2286000" h="120650">
                <a:moveTo>
                  <a:pt x="0" y="45720"/>
                </a:moveTo>
                <a:lnTo>
                  <a:pt x="0" y="71627"/>
                </a:lnTo>
                <a:lnTo>
                  <a:pt x="2212496" y="73119"/>
                </a:lnTo>
                <a:lnTo>
                  <a:pt x="2234695" y="60189"/>
                </a:lnTo>
                <a:lnTo>
                  <a:pt x="2212447" y="47211"/>
                </a:lnTo>
                <a:lnTo>
                  <a:pt x="0" y="45720"/>
                </a:lnTo>
                <a:close/>
              </a:path>
              <a:path w="2286000" h="120650">
                <a:moveTo>
                  <a:pt x="2253868" y="49022"/>
                </a:moveTo>
                <a:lnTo>
                  <a:pt x="2234695" y="60189"/>
                </a:lnTo>
                <a:lnTo>
                  <a:pt x="2253868" y="71374"/>
                </a:lnTo>
                <a:lnTo>
                  <a:pt x="2253868" y="49022"/>
                </a:lnTo>
                <a:close/>
              </a:path>
              <a:path w="2286000" h="120650">
                <a:moveTo>
                  <a:pt x="2260346" y="49022"/>
                </a:moveTo>
                <a:lnTo>
                  <a:pt x="2253868" y="49022"/>
                </a:lnTo>
                <a:lnTo>
                  <a:pt x="2253868" y="71374"/>
                </a:lnTo>
                <a:lnTo>
                  <a:pt x="2260346" y="71374"/>
                </a:lnTo>
                <a:lnTo>
                  <a:pt x="2260346" y="49022"/>
                </a:lnTo>
                <a:close/>
              </a:path>
              <a:path w="2286000" h="120650">
                <a:moveTo>
                  <a:pt x="2212447" y="47211"/>
                </a:moveTo>
                <a:lnTo>
                  <a:pt x="2234695" y="60189"/>
                </a:lnTo>
                <a:lnTo>
                  <a:pt x="2253868" y="49022"/>
                </a:lnTo>
                <a:lnTo>
                  <a:pt x="2260346" y="49022"/>
                </a:lnTo>
                <a:lnTo>
                  <a:pt x="2260346" y="47244"/>
                </a:lnTo>
                <a:lnTo>
                  <a:pt x="2212447" y="47211"/>
                </a:lnTo>
                <a:close/>
              </a:path>
            </a:pathLst>
          </a:custGeom>
          <a:solidFill>
            <a:srgbClr val="000000"/>
          </a:solidFill>
        </p:spPr>
        <p:txBody>
          <a:bodyPr wrap="square" lIns="0" tIns="0" rIns="0" bIns="0" rtlCol="0"/>
          <a:lstStyle/>
          <a:p>
            <a:endParaRPr/>
          </a:p>
        </p:txBody>
      </p:sp>
      <p:sp>
        <p:nvSpPr>
          <p:cNvPr id="12" name="object 12"/>
          <p:cNvSpPr/>
          <p:nvPr/>
        </p:nvSpPr>
        <p:spPr>
          <a:xfrm>
            <a:off x="3592067" y="3579876"/>
            <a:ext cx="3218688" cy="362712"/>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658361" y="3676015"/>
            <a:ext cx="2971800" cy="120650"/>
          </a:xfrm>
          <a:custGeom>
            <a:avLst/>
            <a:gdLst/>
            <a:ahLst/>
            <a:cxnLst/>
            <a:rect l="l" t="t" r="r" b="b"/>
            <a:pathLst>
              <a:path w="2971800" h="120650">
                <a:moveTo>
                  <a:pt x="2868803" y="0"/>
                </a:moveTo>
                <a:lnTo>
                  <a:pt x="2860929" y="2032"/>
                </a:lnTo>
                <a:lnTo>
                  <a:pt x="2857245" y="8255"/>
                </a:lnTo>
                <a:lnTo>
                  <a:pt x="2853690" y="14351"/>
                </a:lnTo>
                <a:lnTo>
                  <a:pt x="2855721" y="22352"/>
                </a:lnTo>
                <a:lnTo>
                  <a:pt x="2861944" y="25908"/>
                </a:lnTo>
                <a:lnTo>
                  <a:pt x="2898260" y="47092"/>
                </a:lnTo>
                <a:lnTo>
                  <a:pt x="2946145" y="47117"/>
                </a:lnTo>
                <a:lnTo>
                  <a:pt x="2946145" y="73025"/>
                </a:lnTo>
                <a:lnTo>
                  <a:pt x="2898240" y="73025"/>
                </a:lnTo>
                <a:lnTo>
                  <a:pt x="2855721" y="97790"/>
                </a:lnTo>
                <a:lnTo>
                  <a:pt x="2853563" y="105791"/>
                </a:lnTo>
                <a:lnTo>
                  <a:pt x="2857245" y="111887"/>
                </a:lnTo>
                <a:lnTo>
                  <a:pt x="2860802" y="118110"/>
                </a:lnTo>
                <a:lnTo>
                  <a:pt x="2868803" y="120268"/>
                </a:lnTo>
                <a:lnTo>
                  <a:pt x="2874898" y="116586"/>
                </a:lnTo>
                <a:lnTo>
                  <a:pt x="2949588" y="73025"/>
                </a:lnTo>
                <a:lnTo>
                  <a:pt x="2946145" y="73025"/>
                </a:lnTo>
                <a:lnTo>
                  <a:pt x="2949631" y="73000"/>
                </a:lnTo>
                <a:lnTo>
                  <a:pt x="2971799" y="60071"/>
                </a:lnTo>
                <a:lnTo>
                  <a:pt x="2875026" y="3556"/>
                </a:lnTo>
                <a:lnTo>
                  <a:pt x="2868803" y="0"/>
                </a:lnTo>
                <a:close/>
              </a:path>
              <a:path w="2971800" h="120650">
                <a:moveTo>
                  <a:pt x="2920495" y="60062"/>
                </a:moveTo>
                <a:lnTo>
                  <a:pt x="2898283" y="73000"/>
                </a:lnTo>
                <a:lnTo>
                  <a:pt x="2946145" y="73025"/>
                </a:lnTo>
                <a:lnTo>
                  <a:pt x="2946145" y="71247"/>
                </a:lnTo>
                <a:lnTo>
                  <a:pt x="2939668" y="71247"/>
                </a:lnTo>
                <a:lnTo>
                  <a:pt x="2920495" y="60062"/>
                </a:lnTo>
                <a:close/>
              </a:path>
              <a:path w="2971800" h="120650">
                <a:moveTo>
                  <a:pt x="0" y="45593"/>
                </a:moveTo>
                <a:lnTo>
                  <a:pt x="0" y="71501"/>
                </a:lnTo>
                <a:lnTo>
                  <a:pt x="2898283" y="73000"/>
                </a:lnTo>
                <a:lnTo>
                  <a:pt x="2920495" y="60062"/>
                </a:lnTo>
                <a:lnTo>
                  <a:pt x="2898260" y="47092"/>
                </a:lnTo>
                <a:lnTo>
                  <a:pt x="0" y="45593"/>
                </a:lnTo>
                <a:close/>
              </a:path>
              <a:path w="2971800" h="120650">
                <a:moveTo>
                  <a:pt x="2939668" y="48895"/>
                </a:moveTo>
                <a:lnTo>
                  <a:pt x="2920495" y="60062"/>
                </a:lnTo>
                <a:lnTo>
                  <a:pt x="2939668" y="71247"/>
                </a:lnTo>
                <a:lnTo>
                  <a:pt x="2939668" y="48895"/>
                </a:lnTo>
                <a:close/>
              </a:path>
              <a:path w="2971800" h="120650">
                <a:moveTo>
                  <a:pt x="2946145" y="48895"/>
                </a:moveTo>
                <a:lnTo>
                  <a:pt x="2939668" y="48895"/>
                </a:lnTo>
                <a:lnTo>
                  <a:pt x="2939668" y="71247"/>
                </a:lnTo>
                <a:lnTo>
                  <a:pt x="2946145" y="71247"/>
                </a:lnTo>
                <a:lnTo>
                  <a:pt x="2946145" y="48895"/>
                </a:lnTo>
                <a:close/>
              </a:path>
              <a:path w="2971800" h="120650">
                <a:moveTo>
                  <a:pt x="2898260" y="47092"/>
                </a:moveTo>
                <a:lnTo>
                  <a:pt x="2920495" y="60062"/>
                </a:lnTo>
                <a:lnTo>
                  <a:pt x="2939668" y="48895"/>
                </a:lnTo>
                <a:lnTo>
                  <a:pt x="2946145" y="48895"/>
                </a:lnTo>
                <a:lnTo>
                  <a:pt x="2946145" y="47117"/>
                </a:lnTo>
                <a:lnTo>
                  <a:pt x="2898260" y="47092"/>
                </a:lnTo>
                <a:close/>
              </a:path>
            </a:pathLst>
          </a:custGeom>
          <a:solidFill>
            <a:srgbClr val="00000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599944" y="373379"/>
            <a:ext cx="2324100"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86071" y="373379"/>
            <a:ext cx="2473452" cy="1136903"/>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927350" y="515238"/>
            <a:ext cx="3606800" cy="635000"/>
          </a:xfrm>
          <a:prstGeom prst="rect">
            <a:avLst/>
          </a:prstGeom>
        </p:spPr>
        <p:txBody>
          <a:bodyPr vert="horz" wrap="square" lIns="0" tIns="12065" rIns="0" bIns="0" rtlCol="0">
            <a:spAutoFit/>
          </a:bodyPr>
          <a:lstStyle/>
          <a:p>
            <a:pPr marL="12700">
              <a:lnSpc>
                <a:spcPct val="100000"/>
              </a:lnSpc>
              <a:spcBef>
                <a:spcPts val="95"/>
              </a:spcBef>
            </a:pPr>
            <a:r>
              <a:rPr spc="-5" dirty="0"/>
              <a:t>NASAL</a:t>
            </a:r>
            <a:r>
              <a:rPr spc="-225" dirty="0"/>
              <a:t> </a:t>
            </a:r>
            <a:r>
              <a:rPr spc="-55" dirty="0"/>
              <a:t>CAVITY</a:t>
            </a:r>
          </a:p>
        </p:txBody>
      </p:sp>
      <p:sp>
        <p:nvSpPr>
          <p:cNvPr id="7" name="object 7"/>
          <p:cNvSpPr/>
          <p:nvPr/>
        </p:nvSpPr>
        <p:spPr>
          <a:xfrm>
            <a:off x="1752600" y="1447800"/>
            <a:ext cx="6553200" cy="45720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298194" y="6236919"/>
            <a:ext cx="617537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Extends from </a:t>
            </a:r>
            <a:r>
              <a:rPr sz="2800" dirty="0">
                <a:latin typeface="Arial"/>
                <a:cs typeface="Arial"/>
              </a:rPr>
              <a:t>nostrils </a:t>
            </a:r>
            <a:r>
              <a:rPr sz="2800" spc="-5" dirty="0">
                <a:latin typeface="Arial"/>
                <a:cs typeface="Arial"/>
              </a:rPr>
              <a:t>to </a:t>
            </a:r>
            <a:r>
              <a:rPr sz="2800" dirty="0">
                <a:latin typeface="Arial"/>
                <a:cs typeface="Arial"/>
              </a:rPr>
              <a:t>posterior</a:t>
            </a:r>
            <a:r>
              <a:rPr sz="2800" spc="-35" dirty="0">
                <a:latin typeface="Arial"/>
                <a:cs typeface="Arial"/>
              </a:rPr>
              <a:t> </a:t>
            </a:r>
            <a:r>
              <a:rPr sz="2800" dirty="0">
                <a:latin typeface="Arial"/>
                <a:cs typeface="Arial"/>
              </a:rPr>
              <a:t>nasal</a:t>
            </a:r>
            <a:endParaRPr sz="2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161032" y="384047"/>
            <a:ext cx="6789420" cy="111099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480817" y="522478"/>
            <a:ext cx="6149340" cy="619760"/>
          </a:xfrm>
          <a:prstGeom prst="rect">
            <a:avLst/>
          </a:prstGeom>
        </p:spPr>
        <p:txBody>
          <a:bodyPr vert="horz" wrap="square" lIns="0" tIns="12700" rIns="0" bIns="0" rtlCol="0">
            <a:spAutoFit/>
          </a:bodyPr>
          <a:lstStyle/>
          <a:p>
            <a:pPr marL="12700">
              <a:lnSpc>
                <a:spcPct val="100000"/>
              </a:lnSpc>
              <a:spcBef>
                <a:spcPts val="100"/>
              </a:spcBef>
            </a:pPr>
            <a:r>
              <a:rPr sz="3900" spc="-30" dirty="0"/>
              <a:t>WALLS </a:t>
            </a:r>
            <a:r>
              <a:rPr sz="3900" dirty="0"/>
              <a:t>OF NASAL</a:t>
            </a:r>
            <a:r>
              <a:rPr sz="3900" spc="-185" dirty="0"/>
              <a:t> </a:t>
            </a:r>
            <a:r>
              <a:rPr sz="3900" spc="-50" dirty="0"/>
              <a:t>CAVITY</a:t>
            </a:r>
            <a:endParaRPr sz="3900"/>
          </a:p>
        </p:txBody>
      </p:sp>
      <p:sp>
        <p:nvSpPr>
          <p:cNvPr id="6" name="object 6"/>
          <p:cNvSpPr/>
          <p:nvPr/>
        </p:nvSpPr>
        <p:spPr>
          <a:xfrm>
            <a:off x="4191000" y="1676400"/>
            <a:ext cx="4724400" cy="45720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04289" y="2233701"/>
            <a:ext cx="3120390" cy="2037714"/>
          </a:xfrm>
          <a:prstGeom prst="rect">
            <a:avLst/>
          </a:prstGeom>
        </p:spPr>
        <p:txBody>
          <a:bodyPr vert="horz" wrap="square" lIns="0" tIns="88900" rIns="0" bIns="0" rtlCol="0">
            <a:spAutoFit/>
          </a:bodyPr>
          <a:lstStyle/>
          <a:p>
            <a:pPr marL="295910" indent="-283210">
              <a:lnSpc>
                <a:spcPct val="100000"/>
              </a:lnSpc>
              <a:spcBef>
                <a:spcPts val="700"/>
              </a:spcBef>
              <a:buClr>
                <a:srgbClr val="A07B36"/>
              </a:buClr>
              <a:buSzPct val="80357"/>
              <a:buFont typeface="Wingdings"/>
              <a:buChar char=""/>
              <a:tabLst>
                <a:tab pos="296545" algn="l"/>
              </a:tabLst>
            </a:pPr>
            <a:r>
              <a:rPr sz="2800" spc="-5" dirty="0">
                <a:latin typeface="Arial"/>
                <a:cs typeface="Arial"/>
              </a:rPr>
              <a:t>Roof</a:t>
            </a:r>
            <a:endParaRPr sz="2800">
              <a:latin typeface="Arial"/>
              <a:cs typeface="Arial"/>
            </a:endParaRPr>
          </a:p>
          <a:p>
            <a:pPr marL="295910" indent="-283210">
              <a:lnSpc>
                <a:spcPct val="100000"/>
              </a:lnSpc>
              <a:spcBef>
                <a:spcPts val="600"/>
              </a:spcBef>
              <a:buClr>
                <a:srgbClr val="A07B36"/>
              </a:buClr>
              <a:buSzPct val="80357"/>
              <a:buFont typeface="Wingdings"/>
              <a:buChar char=""/>
              <a:tabLst>
                <a:tab pos="296545" algn="l"/>
              </a:tabLst>
            </a:pPr>
            <a:r>
              <a:rPr sz="2800" spc="-5" dirty="0">
                <a:latin typeface="Arial"/>
                <a:cs typeface="Arial"/>
              </a:rPr>
              <a:t>Floor</a:t>
            </a:r>
            <a:endParaRPr sz="2800">
              <a:latin typeface="Arial"/>
              <a:cs typeface="Arial"/>
            </a:endParaRPr>
          </a:p>
          <a:p>
            <a:pPr marL="295910" indent="-283210">
              <a:lnSpc>
                <a:spcPct val="100000"/>
              </a:lnSpc>
              <a:spcBef>
                <a:spcPts val="600"/>
              </a:spcBef>
              <a:buClr>
                <a:srgbClr val="A07B36"/>
              </a:buClr>
              <a:buSzPct val="80357"/>
              <a:buFont typeface="Wingdings"/>
              <a:buChar char=""/>
              <a:tabLst>
                <a:tab pos="296545" algn="l"/>
              </a:tabLst>
            </a:pPr>
            <a:r>
              <a:rPr sz="2800" dirty="0">
                <a:latin typeface="Arial"/>
                <a:cs typeface="Arial"/>
              </a:rPr>
              <a:t>Medial/septal</a:t>
            </a:r>
            <a:r>
              <a:rPr sz="2800" spc="-50" dirty="0">
                <a:latin typeface="Arial"/>
                <a:cs typeface="Arial"/>
              </a:rPr>
              <a:t> </a:t>
            </a:r>
            <a:r>
              <a:rPr sz="2800" spc="-5" dirty="0">
                <a:latin typeface="Arial"/>
                <a:cs typeface="Arial"/>
              </a:rPr>
              <a:t>wall</a:t>
            </a:r>
            <a:endParaRPr sz="2800">
              <a:latin typeface="Arial"/>
              <a:cs typeface="Arial"/>
            </a:endParaRPr>
          </a:p>
          <a:p>
            <a:pPr marL="295910" indent="-283210">
              <a:lnSpc>
                <a:spcPct val="100000"/>
              </a:lnSpc>
              <a:spcBef>
                <a:spcPts val="600"/>
              </a:spcBef>
              <a:buClr>
                <a:srgbClr val="A07B36"/>
              </a:buClr>
              <a:buSzPct val="80357"/>
              <a:buFont typeface="Wingdings"/>
              <a:buChar char=""/>
              <a:tabLst>
                <a:tab pos="296545" algn="l"/>
              </a:tabLst>
            </a:pPr>
            <a:r>
              <a:rPr sz="2800" dirty="0">
                <a:latin typeface="Arial"/>
                <a:cs typeface="Arial"/>
              </a:rPr>
              <a:t>Lateral</a:t>
            </a:r>
            <a:r>
              <a:rPr sz="2800" spc="-5" dirty="0">
                <a:latin typeface="Arial"/>
                <a:cs typeface="Arial"/>
              </a:rPr>
              <a:t> wall</a:t>
            </a:r>
            <a:endParaRPr sz="2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3460" y="0"/>
            <a:ext cx="1905" cy="4420870"/>
          </a:xfrm>
          <a:custGeom>
            <a:avLst/>
            <a:gdLst/>
            <a:ahLst/>
            <a:cxnLst/>
            <a:rect l="l" t="t" r="r" b="b"/>
            <a:pathLst>
              <a:path w="1905" h="4420870">
                <a:moveTo>
                  <a:pt x="0" y="4420362"/>
                </a:moveTo>
                <a:lnTo>
                  <a:pt x="1524" y="4420362"/>
                </a:lnTo>
                <a:lnTo>
                  <a:pt x="1524" y="0"/>
                </a:lnTo>
                <a:lnTo>
                  <a:pt x="0" y="0"/>
                </a:lnTo>
                <a:lnTo>
                  <a:pt x="0" y="4420362"/>
                </a:lnTo>
                <a:close/>
              </a:path>
            </a:pathLst>
          </a:custGeom>
          <a:solidFill>
            <a:srgbClr val="FFFFFF"/>
          </a:solidFill>
        </p:spPr>
        <p:txBody>
          <a:bodyPr wrap="square" lIns="0" tIns="0" rIns="0" bIns="0" rtlCol="0"/>
          <a:lstStyle/>
          <a:p>
            <a:endParaRPr/>
          </a:p>
        </p:txBody>
      </p:sp>
      <p:sp>
        <p:nvSpPr>
          <p:cNvPr id="3" name="object 3"/>
          <p:cNvSpPr/>
          <p:nvPr/>
        </p:nvSpPr>
        <p:spPr>
          <a:xfrm>
            <a:off x="1013460" y="4953761"/>
            <a:ext cx="1905" cy="1904364"/>
          </a:xfrm>
          <a:custGeom>
            <a:avLst/>
            <a:gdLst/>
            <a:ahLst/>
            <a:cxnLst/>
            <a:rect l="l" t="t" r="r" b="b"/>
            <a:pathLst>
              <a:path w="1905" h="1904365">
                <a:moveTo>
                  <a:pt x="0" y="1904237"/>
                </a:moveTo>
                <a:lnTo>
                  <a:pt x="1524" y="1904237"/>
                </a:lnTo>
                <a:lnTo>
                  <a:pt x="1524" y="0"/>
                </a:lnTo>
                <a:lnTo>
                  <a:pt x="0" y="0"/>
                </a:lnTo>
                <a:lnTo>
                  <a:pt x="0" y="1904237"/>
                </a:lnTo>
                <a:close/>
              </a:path>
            </a:pathLst>
          </a:custGeom>
          <a:solidFill>
            <a:srgbClr val="FFFFFF"/>
          </a:solidFill>
        </p:spPr>
        <p:txBody>
          <a:bodyPr wrap="square" lIns="0" tIns="0" rIns="0" bIns="0" rtlCol="0"/>
          <a:lstStyle/>
          <a:p>
            <a:endParaRPr/>
          </a:p>
        </p:txBody>
      </p:sp>
      <p:sp>
        <p:nvSpPr>
          <p:cNvPr id="4" name="object 4"/>
          <p:cNvSpPr/>
          <p:nvPr/>
        </p:nvSpPr>
        <p:spPr>
          <a:xfrm>
            <a:off x="935736" y="0"/>
            <a:ext cx="155447" cy="6857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51560" y="0"/>
            <a:ext cx="0" cy="4420870"/>
          </a:xfrm>
          <a:custGeom>
            <a:avLst/>
            <a:gdLst/>
            <a:ahLst/>
            <a:cxnLst/>
            <a:rect l="l" t="t" r="r" b="b"/>
            <a:pathLst>
              <a:path h="4420870">
                <a:moveTo>
                  <a:pt x="0" y="0"/>
                </a:moveTo>
                <a:lnTo>
                  <a:pt x="0" y="4420362"/>
                </a:lnTo>
              </a:path>
            </a:pathLst>
          </a:custGeom>
          <a:ln w="73152">
            <a:solidFill>
              <a:srgbClr val="FFFFFF"/>
            </a:solidFill>
          </a:ln>
        </p:spPr>
        <p:txBody>
          <a:bodyPr wrap="square" lIns="0" tIns="0" rIns="0" bIns="0" rtlCol="0"/>
          <a:lstStyle/>
          <a:p>
            <a:endParaRPr/>
          </a:p>
        </p:txBody>
      </p:sp>
      <p:sp>
        <p:nvSpPr>
          <p:cNvPr id="6" name="object 6"/>
          <p:cNvSpPr/>
          <p:nvPr/>
        </p:nvSpPr>
        <p:spPr>
          <a:xfrm>
            <a:off x="1051560" y="4953761"/>
            <a:ext cx="0" cy="1904364"/>
          </a:xfrm>
          <a:custGeom>
            <a:avLst/>
            <a:gdLst/>
            <a:ahLst/>
            <a:cxnLst/>
            <a:rect l="l" t="t" r="r" b="b"/>
            <a:pathLst>
              <a:path h="1904365">
                <a:moveTo>
                  <a:pt x="0" y="0"/>
                </a:moveTo>
                <a:lnTo>
                  <a:pt x="0" y="1904237"/>
                </a:lnTo>
              </a:path>
            </a:pathLst>
          </a:custGeom>
          <a:ln w="73152">
            <a:solidFill>
              <a:srgbClr val="FFFFFF"/>
            </a:solidFill>
          </a:ln>
        </p:spPr>
        <p:txBody>
          <a:bodyPr wrap="square" lIns="0" tIns="0" rIns="0" bIns="0" rtlCol="0"/>
          <a:lstStyle/>
          <a:p>
            <a:endParaRPr/>
          </a:p>
        </p:txBody>
      </p:sp>
      <p:sp>
        <p:nvSpPr>
          <p:cNvPr id="7" name="object 7"/>
          <p:cNvSpPr/>
          <p:nvPr/>
        </p:nvSpPr>
        <p:spPr>
          <a:xfrm>
            <a:off x="1194816" y="86868"/>
            <a:ext cx="6687311" cy="1110995"/>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514602" y="225297"/>
            <a:ext cx="5918835" cy="619760"/>
          </a:xfrm>
          <a:prstGeom prst="rect">
            <a:avLst/>
          </a:prstGeom>
        </p:spPr>
        <p:txBody>
          <a:bodyPr vert="horz" wrap="square" lIns="0" tIns="12700" rIns="0" bIns="0" rtlCol="0">
            <a:spAutoFit/>
          </a:bodyPr>
          <a:lstStyle/>
          <a:p>
            <a:pPr marL="12700">
              <a:lnSpc>
                <a:spcPct val="100000"/>
              </a:lnSpc>
              <a:spcBef>
                <a:spcPts val="100"/>
              </a:spcBef>
            </a:pPr>
            <a:r>
              <a:rPr sz="3900" dirty="0"/>
              <a:t>ROOF OF NASAL</a:t>
            </a:r>
            <a:r>
              <a:rPr sz="3900" spc="-220" dirty="0"/>
              <a:t> </a:t>
            </a:r>
            <a:r>
              <a:rPr sz="3900" spc="-50" dirty="0"/>
              <a:t>CAVITY</a:t>
            </a:r>
            <a:endParaRPr sz="3900"/>
          </a:p>
        </p:txBody>
      </p:sp>
      <p:sp>
        <p:nvSpPr>
          <p:cNvPr id="9" name="object 9"/>
          <p:cNvSpPr/>
          <p:nvPr/>
        </p:nvSpPr>
        <p:spPr>
          <a:xfrm>
            <a:off x="1600200" y="1828800"/>
            <a:ext cx="6629400" cy="42672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801361" y="2667761"/>
            <a:ext cx="381000" cy="990600"/>
          </a:xfrm>
          <a:custGeom>
            <a:avLst/>
            <a:gdLst/>
            <a:ahLst/>
            <a:cxnLst/>
            <a:rect l="l" t="t" r="r" b="b"/>
            <a:pathLst>
              <a:path w="381000" h="990600">
                <a:moveTo>
                  <a:pt x="285750" y="190500"/>
                </a:moveTo>
                <a:lnTo>
                  <a:pt x="95250" y="190500"/>
                </a:lnTo>
                <a:lnTo>
                  <a:pt x="95250" y="990600"/>
                </a:lnTo>
                <a:lnTo>
                  <a:pt x="285750" y="990600"/>
                </a:lnTo>
                <a:lnTo>
                  <a:pt x="285750" y="190500"/>
                </a:lnTo>
                <a:close/>
              </a:path>
              <a:path w="381000" h="990600">
                <a:moveTo>
                  <a:pt x="190500" y="0"/>
                </a:moveTo>
                <a:lnTo>
                  <a:pt x="0" y="190500"/>
                </a:lnTo>
                <a:lnTo>
                  <a:pt x="381000" y="190500"/>
                </a:lnTo>
                <a:lnTo>
                  <a:pt x="190500" y="0"/>
                </a:lnTo>
                <a:close/>
              </a:path>
            </a:pathLst>
          </a:custGeom>
          <a:solidFill>
            <a:srgbClr val="EAE8E8"/>
          </a:solidFill>
        </p:spPr>
        <p:txBody>
          <a:bodyPr wrap="square" lIns="0" tIns="0" rIns="0" bIns="0" rtlCol="0"/>
          <a:lstStyle/>
          <a:p>
            <a:endParaRPr/>
          </a:p>
        </p:txBody>
      </p:sp>
      <p:sp>
        <p:nvSpPr>
          <p:cNvPr id="11" name="object 11"/>
          <p:cNvSpPr/>
          <p:nvPr/>
        </p:nvSpPr>
        <p:spPr>
          <a:xfrm>
            <a:off x="4801361" y="2667761"/>
            <a:ext cx="381000" cy="990600"/>
          </a:xfrm>
          <a:custGeom>
            <a:avLst/>
            <a:gdLst/>
            <a:ahLst/>
            <a:cxnLst/>
            <a:rect l="l" t="t" r="r" b="b"/>
            <a:pathLst>
              <a:path w="381000" h="990600">
                <a:moveTo>
                  <a:pt x="0" y="190500"/>
                </a:moveTo>
                <a:lnTo>
                  <a:pt x="190500" y="0"/>
                </a:lnTo>
                <a:lnTo>
                  <a:pt x="381000" y="190500"/>
                </a:lnTo>
                <a:lnTo>
                  <a:pt x="285750" y="190500"/>
                </a:lnTo>
                <a:lnTo>
                  <a:pt x="285750" y="990600"/>
                </a:lnTo>
                <a:lnTo>
                  <a:pt x="95250" y="990600"/>
                </a:lnTo>
                <a:lnTo>
                  <a:pt x="95250" y="190500"/>
                </a:lnTo>
                <a:lnTo>
                  <a:pt x="0" y="190500"/>
                </a:lnTo>
                <a:close/>
              </a:path>
            </a:pathLst>
          </a:custGeom>
          <a:ln w="25908">
            <a:solidFill>
              <a:srgbClr val="6B859A"/>
            </a:solidFill>
          </a:ln>
        </p:spPr>
        <p:txBody>
          <a:bodyPr wrap="square" lIns="0" tIns="0" rIns="0" bIns="0" rtlCol="0"/>
          <a:lstStyle/>
          <a:p>
            <a:endParaRPr/>
          </a:p>
        </p:txBody>
      </p:sp>
      <p:sp>
        <p:nvSpPr>
          <p:cNvPr id="12" name="object 12"/>
          <p:cNvSpPr/>
          <p:nvPr/>
        </p:nvSpPr>
        <p:spPr>
          <a:xfrm>
            <a:off x="2706116" y="3905884"/>
            <a:ext cx="1043305" cy="1369695"/>
          </a:xfrm>
          <a:custGeom>
            <a:avLst/>
            <a:gdLst/>
            <a:ahLst/>
            <a:cxnLst/>
            <a:rect l="l" t="t" r="r" b="b"/>
            <a:pathLst>
              <a:path w="1043304" h="1369695">
                <a:moveTo>
                  <a:pt x="937440" y="279781"/>
                </a:moveTo>
                <a:lnTo>
                  <a:pt x="719582" y="279781"/>
                </a:lnTo>
                <a:lnTo>
                  <a:pt x="722087" y="321842"/>
                </a:lnTo>
                <a:lnTo>
                  <a:pt x="722323" y="364065"/>
                </a:lnTo>
                <a:lnTo>
                  <a:pt x="720325" y="406398"/>
                </a:lnTo>
                <a:lnTo>
                  <a:pt x="716128" y="448785"/>
                </a:lnTo>
                <a:lnTo>
                  <a:pt x="709767" y="491173"/>
                </a:lnTo>
                <a:lnTo>
                  <a:pt x="701278" y="533510"/>
                </a:lnTo>
                <a:lnTo>
                  <a:pt x="690697" y="575740"/>
                </a:lnTo>
                <a:lnTo>
                  <a:pt x="678057" y="617812"/>
                </a:lnTo>
                <a:lnTo>
                  <a:pt x="663396" y="659671"/>
                </a:lnTo>
                <a:lnTo>
                  <a:pt x="646748" y="701263"/>
                </a:lnTo>
                <a:lnTo>
                  <a:pt x="628149" y="742535"/>
                </a:lnTo>
                <a:lnTo>
                  <a:pt x="607634" y="783435"/>
                </a:lnTo>
                <a:lnTo>
                  <a:pt x="585238" y="823907"/>
                </a:lnTo>
                <a:lnTo>
                  <a:pt x="560996" y="863898"/>
                </a:lnTo>
                <a:lnTo>
                  <a:pt x="534945" y="903356"/>
                </a:lnTo>
                <a:lnTo>
                  <a:pt x="507120" y="942226"/>
                </a:lnTo>
                <a:lnTo>
                  <a:pt x="477555" y="980455"/>
                </a:lnTo>
                <a:lnTo>
                  <a:pt x="446287" y="1017989"/>
                </a:lnTo>
                <a:lnTo>
                  <a:pt x="413350" y="1054774"/>
                </a:lnTo>
                <a:lnTo>
                  <a:pt x="378780" y="1090758"/>
                </a:lnTo>
                <a:lnTo>
                  <a:pt x="342612" y="1125887"/>
                </a:lnTo>
                <a:lnTo>
                  <a:pt x="304882" y="1160106"/>
                </a:lnTo>
                <a:lnTo>
                  <a:pt x="265626" y="1193363"/>
                </a:lnTo>
                <a:lnTo>
                  <a:pt x="224877" y="1225604"/>
                </a:lnTo>
                <a:lnTo>
                  <a:pt x="182673" y="1256776"/>
                </a:lnTo>
                <a:lnTo>
                  <a:pt x="139047" y="1286824"/>
                </a:lnTo>
                <a:lnTo>
                  <a:pt x="94036" y="1315696"/>
                </a:lnTo>
                <a:lnTo>
                  <a:pt x="47675" y="1343337"/>
                </a:lnTo>
                <a:lnTo>
                  <a:pt x="0" y="1369695"/>
                </a:lnTo>
                <a:lnTo>
                  <a:pt x="50694" y="1350398"/>
                </a:lnTo>
                <a:lnTo>
                  <a:pt x="100396" y="1329632"/>
                </a:lnTo>
                <a:lnTo>
                  <a:pt x="149068" y="1307447"/>
                </a:lnTo>
                <a:lnTo>
                  <a:pt x="196670" y="1283892"/>
                </a:lnTo>
                <a:lnTo>
                  <a:pt x="243164" y="1259015"/>
                </a:lnTo>
                <a:lnTo>
                  <a:pt x="288511" y="1232866"/>
                </a:lnTo>
                <a:lnTo>
                  <a:pt x="332672" y="1205493"/>
                </a:lnTo>
                <a:lnTo>
                  <a:pt x="375609" y="1176948"/>
                </a:lnTo>
                <a:lnTo>
                  <a:pt x="417283" y="1147277"/>
                </a:lnTo>
                <a:lnTo>
                  <a:pt x="457655" y="1116531"/>
                </a:lnTo>
                <a:lnTo>
                  <a:pt x="496686" y="1084759"/>
                </a:lnTo>
                <a:lnTo>
                  <a:pt x="534338" y="1052010"/>
                </a:lnTo>
                <a:lnTo>
                  <a:pt x="570571" y="1018333"/>
                </a:lnTo>
                <a:lnTo>
                  <a:pt x="605348" y="983778"/>
                </a:lnTo>
                <a:lnTo>
                  <a:pt x="638628" y="948393"/>
                </a:lnTo>
                <a:lnTo>
                  <a:pt x="670374" y="912228"/>
                </a:lnTo>
                <a:lnTo>
                  <a:pt x="700547" y="875331"/>
                </a:lnTo>
                <a:lnTo>
                  <a:pt x="729108" y="837753"/>
                </a:lnTo>
                <a:lnTo>
                  <a:pt x="756019" y="799542"/>
                </a:lnTo>
                <a:lnTo>
                  <a:pt x="781239" y="760747"/>
                </a:lnTo>
                <a:lnTo>
                  <a:pt x="804732" y="721418"/>
                </a:lnTo>
                <a:lnTo>
                  <a:pt x="826457" y="681604"/>
                </a:lnTo>
                <a:lnTo>
                  <a:pt x="846377" y="641354"/>
                </a:lnTo>
                <a:lnTo>
                  <a:pt x="864452" y="600717"/>
                </a:lnTo>
                <a:lnTo>
                  <a:pt x="880644" y="559743"/>
                </a:lnTo>
                <a:lnTo>
                  <a:pt x="894913" y="518480"/>
                </a:lnTo>
                <a:lnTo>
                  <a:pt x="907222" y="476978"/>
                </a:lnTo>
                <a:lnTo>
                  <a:pt x="917532" y="435285"/>
                </a:lnTo>
                <a:lnTo>
                  <a:pt x="925803" y="393452"/>
                </a:lnTo>
                <a:lnTo>
                  <a:pt x="931997" y="351528"/>
                </a:lnTo>
                <a:lnTo>
                  <a:pt x="936075" y="309560"/>
                </a:lnTo>
                <a:lnTo>
                  <a:pt x="937440" y="279781"/>
                </a:lnTo>
                <a:close/>
              </a:path>
              <a:path w="1043304" h="1369695">
                <a:moveTo>
                  <a:pt x="768095" y="0"/>
                </a:moveTo>
                <a:lnTo>
                  <a:pt x="611758" y="327659"/>
                </a:lnTo>
                <a:lnTo>
                  <a:pt x="719582" y="279781"/>
                </a:lnTo>
                <a:lnTo>
                  <a:pt x="937440" y="279781"/>
                </a:lnTo>
                <a:lnTo>
                  <a:pt x="937999" y="267600"/>
                </a:lnTo>
                <a:lnTo>
                  <a:pt x="937729" y="225695"/>
                </a:lnTo>
                <a:lnTo>
                  <a:pt x="935228" y="183895"/>
                </a:lnTo>
                <a:lnTo>
                  <a:pt x="1043050" y="136016"/>
                </a:lnTo>
                <a:lnTo>
                  <a:pt x="768095" y="0"/>
                </a:lnTo>
                <a:close/>
              </a:path>
            </a:pathLst>
          </a:custGeom>
          <a:solidFill>
            <a:srgbClr val="93B6D2"/>
          </a:solidFill>
        </p:spPr>
        <p:txBody>
          <a:bodyPr wrap="square" lIns="0" tIns="0" rIns="0" bIns="0" rtlCol="0"/>
          <a:lstStyle/>
          <a:p>
            <a:endParaRPr/>
          </a:p>
        </p:txBody>
      </p:sp>
      <p:sp>
        <p:nvSpPr>
          <p:cNvPr id="13" name="object 13"/>
          <p:cNvSpPr/>
          <p:nvPr/>
        </p:nvSpPr>
        <p:spPr>
          <a:xfrm>
            <a:off x="1066800" y="4880102"/>
            <a:ext cx="1748789" cy="587375"/>
          </a:xfrm>
          <a:custGeom>
            <a:avLst/>
            <a:gdLst/>
            <a:ahLst/>
            <a:cxnLst/>
            <a:rect l="l" t="t" r="r" b="b"/>
            <a:pathLst>
              <a:path w="1748789" h="587375">
                <a:moveTo>
                  <a:pt x="215646" y="0"/>
                </a:moveTo>
                <a:lnTo>
                  <a:pt x="0" y="95885"/>
                </a:lnTo>
                <a:lnTo>
                  <a:pt x="17690" y="132818"/>
                </a:lnTo>
                <a:lnTo>
                  <a:pt x="37296" y="168414"/>
                </a:lnTo>
                <a:lnTo>
                  <a:pt x="58759" y="202658"/>
                </a:lnTo>
                <a:lnTo>
                  <a:pt x="82022" y="235538"/>
                </a:lnTo>
                <a:lnTo>
                  <a:pt x="107027" y="267040"/>
                </a:lnTo>
                <a:lnTo>
                  <a:pt x="133717" y="297150"/>
                </a:lnTo>
                <a:lnTo>
                  <a:pt x="162035" y="325856"/>
                </a:lnTo>
                <a:lnTo>
                  <a:pt x="191922" y="353145"/>
                </a:lnTo>
                <a:lnTo>
                  <a:pt x="223322" y="379003"/>
                </a:lnTo>
                <a:lnTo>
                  <a:pt x="256177" y="403417"/>
                </a:lnTo>
                <a:lnTo>
                  <a:pt x="290428" y="426374"/>
                </a:lnTo>
                <a:lnTo>
                  <a:pt x="326020" y="447861"/>
                </a:lnTo>
                <a:lnTo>
                  <a:pt x="362893" y="467864"/>
                </a:lnTo>
                <a:lnTo>
                  <a:pt x="400991" y="486371"/>
                </a:lnTo>
                <a:lnTo>
                  <a:pt x="440256" y="503367"/>
                </a:lnTo>
                <a:lnTo>
                  <a:pt x="480631" y="518841"/>
                </a:lnTo>
                <a:lnTo>
                  <a:pt x="522058" y="532778"/>
                </a:lnTo>
                <a:lnTo>
                  <a:pt x="564479" y="545165"/>
                </a:lnTo>
                <a:lnTo>
                  <a:pt x="607837" y="555990"/>
                </a:lnTo>
                <a:lnTo>
                  <a:pt x="652075" y="565238"/>
                </a:lnTo>
                <a:lnTo>
                  <a:pt x="697134" y="572898"/>
                </a:lnTo>
                <a:lnTo>
                  <a:pt x="742958" y="578955"/>
                </a:lnTo>
                <a:lnTo>
                  <a:pt x="789489" y="583396"/>
                </a:lnTo>
                <a:lnTo>
                  <a:pt x="836669" y="586209"/>
                </a:lnTo>
                <a:lnTo>
                  <a:pt x="884441" y="587380"/>
                </a:lnTo>
                <a:lnTo>
                  <a:pt x="932746" y="586895"/>
                </a:lnTo>
                <a:lnTo>
                  <a:pt x="981529" y="584742"/>
                </a:lnTo>
                <a:lnTo>
                  <a:pt x="1030731" y="580908"/>
                </a:lnTo>
                <a:lnTo>
                  <a:pt x="1080294" y="575378"/>
                </a:lnTo>
                <a:lnTo>
                  <a:pt x="1130161" y="568141"/>
                </a:lnTo>
                <a:lnTo>
                  <a:pt x="1180275" y="559182"/>
                </a:lnTo>
                <a:lnTo>
                  <a:pt x="1230578" y="548489"/>
                </a:lnTo>
                <a:lnTo>
                  <a:pt x="1281013" y="536048"/>
                </a:lnTo>
                <a:lnTo>
                  <a:pt x="1331521" y="521846"/>
                </a:lnTo>
                <a:lnTo>
                  <a:pt x="1382046" y="505870"/>
                </a:lnTo>
                <a:lnTo>
                  <a:pt x="1422716" y="491560"/>
                </a:lnTo>
                <a:lnTo>
                  <a:pt x="1100087" y="491560"/>
                </a:lnTo>
                <a:lnTo>
                  <a:pt x="1052315" y="490389"/>
                </a:lnTo>
                <a:lnTo>
                  <a:pt x="1005135" y="487575"/>
                </a:lnTo>
                <a:lnTo>
                  <a:pt x="958604" y="483134"/>
                </a:lnTo>
                <a:lnTo>
                  <a:pt x="912780" y="477076"/>
                </a:lnTo>
                <a:lnTo>
                  <a:pt x="867721" y="469417"/>
                </a:lnTo>
                <a:lnTo>
                  <a:pt x="823483" y="460168"/>
                </a:lnTo>
                <a:lnTo>
                  <a:pt x="780125" y="449343"/>
                </a:lnTo>
                <a:lnTo>
                  <a:pt x="737704" y="436956"/>
                </a:lnTo>
                <a:lnTo>
                  <a:pt x="696277" y="423019"/>
                </a:lnTo>
                <a:lnTo>
                  <a:pt x="655902" y="407545"/>
                </a:lnTo>
                <a:lnTo>
                  <a:pt x="616637" y="390548"/>
                </a:lnTo>
                <a:lnTo>
                  <a:pt x="578539" y="372041"/>
                </a:lnTo>
                <a:lnTo>
                  <a:pt x="541666" y="352037"/>
                </a:lnTo>
                <a:lnTo>
                  <a:pt x="506074" y="330548"/>
                </a:lnTo>
                <a:lnTo>
                  <a:pt x="471823" y="307589"/>
                </a:lnTo>
                <a:lnTo>
                  <a:pt x="438968" y="283173"/>
                </a:lnTo>
                <a:lnTo>
                  <a:pt x="407568" y="257311"/>
                </a:lnTo>
                <a:lnTo>
                  <a:pt x="377681" y="230019"/>
                </a:lnTo>
                <a:lnTo>
                  <a:pt x="349363" y="201308"/>
                </a:lnTo>
                <a:lnTo>
                  <a:pt x="322673" y="171193"/>
                </a:lnTo>
                <a:lnTo>
                  <a:pt x="297668" y="139685"/>
                </a:lnTo>
                <a:lnTo>
                  <a:pt x="274405" y="106799"/>
                </a:lnTo>
                <a:lnTo>
                  <a:pt x="252942" y="72547"/>
                </a:lnTo>
                <a:lnTo>
                  <a:pt x="233336" y="36943"/>
                </a:lnTo>
                <a:lnTo>
                  <a:pt x="215646" y="0"/>
                </a:lnTo>
                <a:close/>
              </a:path>
              <a:path w="1748789" h="587375">
                <a:moveTo>
                  <a:pt x="1748789" y="351409"/>
                </a:moveTo>
                <a:lnTo>
                  <a:pt x="1698561" y="372776"/>
                </a:lnTo>
                <a:lnTo>
                  <a:pt x="1648176" y="392331"/>
                </a:lnTo>
                <a:lnTo>
                  <a:pt x="1597692" y="410087"/>
                </a:lnTo>
                <a:lnTo>
                  <a:pt x="1547167" y="426056"/>
                </a:lnTo>
                <a:lnTo>
                  <a:pt x="1496659" y="440252"/>
                </a:lnTo>
                <a:lnTo>
                  <a:pt x="1446224" y="452688"/>
                </a:lnTo>
                <a:lnTo>
                  <a:pt x="1395921" y="463376"/>
                </a:lnTo>
                <a:lnTo>
                  <a:pt x="1345807" y="472331"/>
                </a:lnTo>
                <a:lnTo>
                  <a:pt x="1295940" y="479566"/>
                </a:lnTo>
                <a:lnTo>
                  <a:pt x="1246377" y="485093"/>
                </a:lnTo>
                <a:lnTo>
                  <a:pt x="1197175" y="488925"/>
                </a:lnTo>
                <a:lnTo>
                  <a:pt x="1148392" y="491077"/>
                </a:lnTo>
                <a:lnTo>
                  <a:pt x="1100087" y="491560"/>
                </a:lnTo>
                <a:lnTo>
                  <a:pt x="1422716" y="491560"/>
                </a:lnTo>
                <a:lnTo>
                  <a:pt x="1432530" y="488107"/>
                </a:lnTo>
                <a:lnTo>
                  <a:pt x="1482915" y="468544"/>
                </a:lnTo>
                <a:lnTo>
                  <a:pt x="1533144" y="447167"/>
                </a:lnTo>
                <a:lnTo>
                  <a:pt x="1748789" y="351409"/>
                </a:lnTo>
                <a:close/>
              </a:path>
            </a:pathLst>
          </a:custGeom>
          <a:solidFill>
            <a:srgbClr val="7792A9"/>
          </a:solidFill>
        </p:spPr>
        <p:txBody>
          <a:bodyPr wrap="square" lIns="0" tIns="0" rIns="0" bIns="0" rtlCol="0"/>
          <a:lstStyle/>
          <a:p>
            <a:endParaRPr/>
          </a:p>
        </p:txBody>
      </p:sp>
      <p:sp>
        <p:nvSpPr>
          <p:cNvPr id="14" name="object 14"/>
          <p:cNvSpPr/>
          <p:nvPr/>
        </p:nvSpPr>
        <p:spPr>
          <a:xfrm>
            <a:off x="1066800" y="3905884"/>
            <a:ext cx="2682875" cy="1562100"/>
          </a:xfrm>
          <a:custGeom>
            <a:avLst/>
            <a:gdLst/>
            <a:ahLst/>
            <a:cxnLst/>
            <a:rect l="l" t="t" r="r" b="b"/>
            <a:pathLst>
              <a:path w="2682875" h="1562100">
                <a:moveTo>
                  <a:pt x="1639316" y="1369695"/>
                </a:moveTo>
                <a:lnTo>
                  <a:pt x="1686991" y="1343337"/>
                </a:lnTo>
                <a:lnTo>
                  <a:pt x="1733352" y="1315696"/>
                </a:lnTo>
                <a:lnTo>
                  <a:pt x="1778363" y="1286824"/>
                </a:lnTo>
                <a:lnTo>
                  <a:pt x="1821989" y="1256776"/>
                </a:lnTo>
                <a:lnTo>
                  <a:pt x="1864193" y="1225604"/>
                </a:lnTo>
                <a:lnTo>
                  <a:pt x="1904942" y="1193363"/>
                </a:lnTo>
                <a:lnTo>
                  <a:pt x="1944198" y="1160106"/>
                </a:lnTo>
                <a:lnTo>
                  <a:pt x="1981928" y="1125887"/>
                </a:lnTo>
                <a:lnTo>
                  <a:pt x="2018096" y="1090758"/>
                </a:lnTo>
                <a:lnTo>
                  <a:pt x="2052666" y="1054774"/>
                </a:lnTo>
                <a:lnTo>
                  <a:pt x="2085603" y="1017989"/>
                </a:lnTo>
                <a:lnTo>
                  <a:pt x="2116871" y="980455"/>
                </a:lnTo>
                <a:lnTo>
                  <a:pt x="2146436" y="942226"/>
                </a:lnTo>
                <a:lnTo>
                  <a:pt x="2174261" y="903356"/>
                </a:lnTo>
                <a:lnTo>
                  <a:pt x="2200312" y="863898"/>
                </a:lnTo>
                <a:lnTo>
                  <a:pt x="2224554" y="823907"/>
                </a:lnTo>
                <a:lnTo>
                  <a:pt x="2246950" y="783435"/>
                </a:lnTo>
                <a:lnTo>
                  <a:pt x="2267465" y="742535"/>
                </a:lnTo>
                <a:lnTo>
                  <a:pt x="2286064" y="701263"/>
                </a:lnTo>
                <a:lnTo>
                  <a:pt x="2302712" y="659671"/>
                </a:lnTo>
                <a:lnTo>
                  <a:pt x="2317373" y="617812"/>
                </a:lnTo>
                <a:lnTo>
                  <a:pt x="2330013" y="575740"/>
                </a:lnTo>
                <a:lnTo>
                  <a:pt x="2340594" y="533510"/>
                </a:lnTo>
                <a:lnTo>
                  <a:pt x="2349083" y="491173"/>
                </a:lnTo>
                <a:lnTo>
                  <a:pt x="2355444" y="448785"/>
                </a:lnTo>
                <a:lnTo>
                  <a:pt x="2359641" y="406398"/>
                </a:lnTo>
                <a:lnTo>
                  <a:pt x="2361639" y="364065"/>
                </a:lnTo>
                <a:lnTo>
                  <a:pt x="2361403" y="321842"/>
                </a:lnTo>
                <a:lnTo>
                  <a:pt x="2358898" y="279781"/>
                </a:lnTo>
                <a:lnTo>
                  <a:pt x="2251075" y="327659"/>
                </a:lnTo>
                <a:lnTo>
                  <a:pt x="2407412" y="0"/>
                </a:lnTo>
                <a:lnTo>
                  <a:pt x="2682366" y="136016"/>
                </a:lnTo>
                <a:lnTo>
                  <a:pt x="2574544" y="183895"/>
                </a:lnTo>
                <a:lnTo>
                  <a:pt x="2577058" y="226470"/>
                </a:lnTo>
                <a:lnTo>
                  <a:pt x="2577253" y="269181"/>
                </a:lnTo>
                <a:lnTo>
                  <a:pt x="2575168" y="311976"/>
                </a:lnTo>
                <a:lnTo>
                  <a:pt x="2570841" y="354801"/>
                </a:lnTo>
                <a:lnTo>
                  <a:pt x="2564312" y="397601"/>
                </a:lnTo>
                <a:lnTo>
                  <a:pt x="2555619" y="440324"/>
                </a:lnTo>
                <a:lnTo>
                  <a:pt x="2544801" y="482914"/>
                </a:lnTo>
                <a:lnTo>
                  <a:pt x="2531897" y="525319"/>
                </a:lnTo>
                <a:lnTo>
                  <a:pt x="2516946" y="567485"/>
                </a:lnTo>
                <a:lnTo>
                  <a:pt x="2499986" y="609357"/>
                </a:lnTo>
                <a:lnTo>
                  <a:pt x="2481058" y="650883"/>
                </a:lnTo>
                <a:lnTo>
                  <a:pt x="2460199" y="692007"/>
                </a:lnTo>
                <a:lnTo>
                  <a:pt x="2437448" y="732677"/>
                </a:lnTo>
                <a:lnTo>
                  <a:pt x="2412844" y="772838"/>
                </a:lnTo>
                <a:lnTo>
                  <a:pt x="2386427" y="812437"/>
                </a:lnTo>
                <a:lnTo>
                  <a:pt x="2358234" y="851419"/>
                </a:lnTo>
                <a:lnTo>
                  <a:pt x="2328306" y="889732"/>
                </a:lnTo>
                <a:lnTo>
                  <a:pt x="2296680" y="927321"/>
                </a:lnTo>
                <a:lnTo>
                  <a:pt x="2263396" y="964132"/>
                </a:lnTo>
                <a:lnTo>
                  <a:pt x="2228493" y="1000112"/>
                </a:lnTo>
                <a:lnTo>
                  <a:pt x="2192009" y="1035207"/>
                </a:lnTo>
                <a:lnTo>
                  <a:pt x="2153983" y="1069362"/>
                </a:lnTo>
                <a:lnTo>
                  <a:pt x="2114454" y="1102525"/>
                </a:lnTo>
                <a:lnTo>
                  <a:pt x="2073462" y="1134641"/>
                </a:lnTo>
                <a:lnTo>
                  <a:pt x="2031044" y="1165657"/>
                </a:lnTo>
                <a:lnTo>
                  <a:pt x="1987240" y="1195518"/>
                </a:lnTo>
                <a:lnTo>
                  <a:pt x="1942089" y="1224171"/>
                </a:lnTo>
                <a:lnTo>
                  <a:pt x="1895630" y="1251562"/>
                </a:lnTo>
                <a:lnTo>
                  <a:pt x="1847901" y="1277637"/>
                </a:lnTo>
                <a:lnTo>
                  <a:pt x="1798941" y="1302343"/>
                </a:lnTo>
                <a:lnTo>
                  <a:pt x="1748789" y="1325626"/>
                </a:lnTo>
                <a:lnTo>
                  <a:pt x="1533144" y="1421383"/>
                </a:lnTo>
                <a:lnTo>
                  <a:pt x="1482915" y="1442761"/>
                </a:lnTo>
                <a:lnTo>
                  <a:pt x="1432530" y="1462324"/>
                </a:lnTo>
                <a:lnTo>
                  <a:pt x="1382046" y="1480087"/>
                </a:lnTo>
                <a:lnTo>
                  <a:pt x="1331521" y="1496063"/>
                </a:lnTo>
                <a:lnTo>
                  <a:pt x="1281013" y="1510265"/>
                </a:lnTo>
                <a:lnTo>
                  <a:pt x="1230578" y="1522706"/>
                </a:lnTo>
                <a:lnTo>
                  <a:pt x="1180275" y="1533399"/>
                </a:lnTo>
                <a:lnTo>
                  <a:pt x="1130161" y="1542358"/>
                </a:lnTo>
                <a:lnTo>
                  <a:pt x="1080294" y="1549595"/>
                </a:lnTo>
                <a:lnTo>
                  <a:pt x="1030731" y="1555125"/>
                </a:lnTo>
                <a:lnTo>
                  <a:pt x="981529" y="1558959"/>
                </a:lnTo>
                <a:lnTo>
                  <a:pt x="932746" y="1561112"/>
                </a:lnTo>
                <a:lnTo>
                  <a:pt x="884441" y="1561597"/>
                </a:lnTo>
                <a:lnTo>
                  <a:pt x="836669" y="1560426"/>
                </a:lnTo>
                <a:lnTo>
                  <a:pt x="789489" y="1557613"/>
                </a:lnTo>
                <a:lnTo>
                  <a:pt x="742958" y="1553172"/>
                </a:lnTo>
                <a:lnTo>
                  <a:pt x="697134" y="1547115"/>
                </a:lnTo>
                <a:lnTo>
                  <a:pt x="652075" y="1539455"/>
                </a:lnTo>
                <a:lnTo>
                  <a:pt x="607837" y="1530207"/>
                </a:lnTo>
                <a:lnTo>
                  <a:pt x="564479" y="1519382"/>
                </a:lnTo>
                <a:lnTo>
                  <a:pt x="522058" y="1506995"/>
                </a:lnTo>
                <a:lnTo>
                  <a:pt x="480631" y="1493058"/>
                </a:lnTo>
                <a:lnTo>
                  <a:pt x="440256" y="1477584"/>
                </a:lnTo>
                <a:lnTo>
                  <a:pt x="400991" y="1460588"/>
                </a:lnTo>
                <a:lnTo>
                  <a:pt x="362893" y="1442081"/>
                </a:lnTo>
                <a:lnTo>
                  <a:pt x="326020" y="1422078"/>
                </a:lnTo>
                <a:lnTo>
                  <a:pt x="290428" y="1400591"/>
                </a:lnTo>
                <a:lnTo>
                  <a:pt x="256177" y="1377634"/>
                </a:lnTo>
                <a:lnTo>
                  <a:pt x="223322" y="1353220"/>
                </a:lnTo>
                <a:lnTo>
                  <a:pt x="191922" y="1327362"/>
                </a:lnTo>
                <a:lnTo>
                  <a:pt x="162035" y="1300073"/>
                </a:lnTo>
                <a:lnTo>
                  <a:pt x="133717" y="1271367"/>
                </a:lnTo>
                <a:lnTo>
                  <a:pt x="107027" y="1241257"/>
                </a:lnTo>
                <a:lnTo>
                  <a:pt x="82022" y="1209755"/>
                </a:lnTo>
                <a:lnTo>
                  <a:pt x="58759" y="1176875"/>
                </a:lnTo>
                <a:lnTo>
                  <a:pt x="37296" y="1142631"/>
                </a:lnTo>
                <a:lnTo>
                  <a:pt x="17690" y="1107035"/>
                </a:lnTo>
                <a:lnTo>
                  <a:pt x="0" y="1070102"/>
                </a:lnTo>
                <a:lnTo>
                  <a:pt x="215646" y="974216"/>
                </a:lnTo>
                <a:lnTo>
                  <a:pt x="233336" y="1011160"/>
                </a:lnTo>
                <a:lnTo>
                  <a:pt x="252942" y="1046764"/>
                </a:lnTo>
                <a:lnTo>
                  <a:pt x="274405" y="1081016"/>
                </a:lnTo>
                <a:lnTo>
                  <a:pt x="297668" y="1113902"/>
                </a:lnTo>
                <a:lnTo>
                  <a:pt x="322673" y="1145410"/>
                </a:lnTo>
                <a:lnTo>
                  <a:pt x="349363" y="1175525"/>
                </a:lnTo>
                <a:lnTo>
                  <a:pt x="377681" y="1204236"/>
                </a:lnTo>
                <a:lnTo>
                  <a:pt x="407568" y="1231528"/>
                </a:lnTo>
                <a:lnTo>
                  <a:pt x="438968" y="1257390"/>
                </a:lnTo>
                <a:lnTo>
                  <a:pt x="471823" y="1281806"/>
                </a:lnTo>
                <a:lnTo>
                  <a:pt x="506074" y="1304765"/>
                </a:lnTo>
                <a:lnTo>
                  <a:pt x="541666" y="1326254"/>
                </a:lnTo>
                <a:lnTo>
                  <a:pt x="578539" y="1346258"/>
                </a:lnTo>
                <a:lnTo>
                  <a:pt x="616637" y="1364765"/>
                </a:lnTo>
                <a:lnTo>
                  <a:pt x="655902" y="1381762"/>
                </a:lnTo>
                <a:lnTo>
                  <a:pt x="696277" y="1397236"/>
                </a:lnTo>
                <a:lnTo>
                  <a:pt x="737704" y="1411173"/>
                </a:lnTo>
                <a:lnTo>
                  <a:pt x="780125" y="1423560"/>
                </a:lnTo>
                <a:lnTo>
                  <a:pt x="823483" y="1434385"/>
                </a:lnTo>
                <a:lnTo>
                  <a:pt x="867721" y="1443634"/>
                </a:lnTo>
                <a:lnTo>
                  <a:pt x="912780" y="1451293"/>
                </a:lnTo>
                <a:lnTo>
                  <a:pt x="958604" y="1457351"/>
                </a:lnTo>
                <a:lnTo>
                  <a:pt x="1005135" y="1461792"/>
                </a:lnTo>
                <a:lnTo>
                  <a:pt x="1052315" y="1464606"/>
                </a:lnTo>
                <a:lnTo>
                  <a:pt x="1100087" y="1465777"/>
                </a:lnTo>
                <a:lnTo>
                  <a:pt x="1148392" y="1465294"/>
                </a:lnTo>
                <a:lnTo>
                  <a:pt x="1197175" y="1463142"/>
                </a:lnTo>
                <a:lnTo>
                  <a:pt x="1246377" y="1459310"/>
                </a:lnTo>
                <a:lnTo>
                  <a:pt x="1295940" y="1453783"/>
                </a:lnTo>
                <a:lnTo>
                  <a:pt x="1345807" y="1446548"/>
                </a:lnTo>
                <a:lnTo>
                  <a:pt x="1395921" y="1437593"/>
                </a:lnTo>
                <a:lnTo>
                  <a:pt x="1446224" y="1426905"/>
                </a:lnTo>
                <a:lnTo>
                  <a:pt x="1496659" y="1414469"/>
                </a:lnTo>
                <a:lnTo>
                  <a:pt x="1547167" y="1400273"/>
                </a:lnTo>
                <a:lnTo>
                  <a:pt x="1597692" y="1384304"/>
                </a:lnTo>
                <a:lnTo>
                  <a:pt x="1648176" y="1366548"/>
                </a:lnTo>
                <a:lnTo>
                  <a:pt x="1698561" y="1346993"/>
                </a:lnTo>
                <a:lnTo>
                  <a:pt x="1748789" y="1325626"/>
                </a:lnTo>
              </a:path>
            </a:pathLst>
          </a:custGeom>
          <a:ln w="25400">
            <a:solidFill>
              <a:srgbClr val="6B859A"/>
            </a:solidFill>
          </a:ln>
        </p:spPr>
        <p:txBody>
          <a:bodyPr wrap="square" lIns="0" tIns="0" rIns="0" bIns="0" rtlCol="0"/>
          <a:lstStyle/>
          <a:p>
            <a:endParaRPr/>
          </a:p>
        </p:txBody>
      </p:sp>
      <p:sp>
        <p:nvSpPr>
          <p:cNvPr id="15" name="object 15"/>
          <p:cNvSpPr/>
          <p:nvPr/>
        </p:nvSpPr>
        <p:spPr>
          <a:xfrm>
            <a:off x="5892800" y="2698623"/>
            <a:ext cx="1574800" cy="441959"/>
          </a:xfrm>
          <a:custGeom>
            <a:avLst/>
            <a:gdLst/>
            <a:ahLst/>
            <a:cxnLst/>
            <a:rect l="l" t="t" r="r" b="b"/>
            <a:pathLst>
              <a:path w="1574800" h="441960">
                <a:moveTo>
                  <a:pt x="339008" y="197738"/>
                </a:moveTo>
                <a:lnTo>
                  <a:pt x="89153" y="197738"/>
                </a:lnTo>
                <a:lnTo>
                  <a:pt x="115616" y="224643"/>
                </a:lnTo>
                <a:lnTo>
                  <a:pt x="144084" y="250014"/>
                </a:lnTo>
                <a:lnTo>
                  <a:pt x="174482" y="273844"/>
                </a:lnTo>
                <a:lnTo>
                  <a:pt x="206734" y="296126"/>
                </a:lnTo>
                <a:lnTo>
                  <a:pt x="240767" y="316851"/>
                </a:lnTo>
                <a:lnTo>
                  <a:pt x="276503" y="336014"/>
                </a:lnTo>
                <a:lnTo>
                  <a:pt x="313869" y="353605"/>
                </a:lnTo>
                <a:lnTo>
                  <a:pt x="352789" y="369618"/>
                </a:lnTo>
                <a:lnTo>
                  <a:pt x="393189" y="384045"/>
                </a:lnTo>
                <a:lnTo>
                  <a:pt x="434991" y="396878"/>
                </a:lnTo>
                <a:lnTo>
                  <a:pt x="478123" y="408110"/>
                </a:lnTo>
                <a:lnTo>
                  <a:pt x="522508" y="417733"/>
                </a:lnTo>
                <a:lnTo>
                  <a:pt x="568071" y="425741"/>
                </a:lnTo>
                <a:lnTo>
                  <a:pt x="614737" y="432124"/>
                </a:lnTo>
                <a:lnTo>
                  <a:pt x="662431" y="436876"/>
                </a:lnTo>
                <a:lnTo>
                  <a:pt x="711078" y="439990"/>
                </a:lnTo>
                <a:lnTo>
                  <a:pt x="760602" y="441457"/>
                </a:lnTo>
                <a:lnTo>
                  <a:pt x="810929" y="441271"/>
                </a:lnTo>
                <a:lnTo>
                  <a:pt x="861983" y="439423"/>
                </a:lnTo>
                <a:lnTo>
                  <a:pt x="913689" y="435906"/>
                </a:lnTo>
                <a:lnTo>
                  <a:pt x="965972" y="430713"/>
                </a:lnTo>
                <a:lnTo>
                  <a:pt x="1018757" y="423836"/>
                </a:lnTo>
                <a:lnTo>
                  <a:pt x="1071968" y="415267"/>
                </a:lnTo>
                <a:lnTo>
                  <a:pt x="1125531" y="405000"/>
                </a:lnTo>
                <a:lnTo>
                  <a:pt x="1179370" y="393026"/>
                </a:lnTo>
                <a:lnTo>
                  <a:pt x="1233410" y="379338"/>
                </a:lnTo>
                <a:lnTo>
                  <a:pt x="1243930" y="376345"/>
                </a:lnTo>
                <a:lnTo>
                  <a:pt x="939126" y="376345"/>
                </a:lnTo>
                <a:lnTo>
                  <a:pt x="889598" y="374881"/>
                </a:lnTo>
                <a:lnTo>
                  <a:pt x="840947" y="371771"/>
                </a:lnTo>
                <a:lnTo>
                  <a:pt x="793250" y="367022"/>
                </a:lnTo>
                <a:lnTo>
                  <a:pt x="746581" y="360642"/>
                </a:lnTo>
                <a:lnTo>
                  <a:pt x="701015" y="352636"/>
                </a:lnTo>
                <a:lnTo>
                  <a:pt x="656629" y="343015"/>
                </a:lnTo>
                <a:lnTo>
                  <a:pt x="613497" y="331783"/>
                </a:lnTo>
                <a:lnTo>
                  <a:pt x="571694" y="318950"/>
                </a:lnTo>
                <a:lnTo>
                  <a:pt x="531296" y="304522"/>
                </a:lnTo>
                <a:lnTo>
                  <a:pt x="492378" y="288507"/>
                </a:lnTo>
                <a:lnTo>
                  <a:pt x="455016" y="270912"/>
                </a:lnTo>
                <a:lnTo>
                  <a:pt x="419284" y="251745"/>
                </a:lnTo>
                <a:lnTo>
                  <a:pt x="385257" y="231014"/>
                </a:lnTo>
                <a:lnTo>
                  <a:pt x="353012" y="208725"/>
                </a:lnTo>
                <a:lnTo>
                  <a:pt x="339008" y="197738"/>
                </a:lnTo>
                <a:close/>
              </a:path>
              <a:path w="1574800" h="441960">
                <a:moveTo>
                  <a:pt x="1574546" y="262763"/>
                </a:moveTo>
                <a:lnTo>
                  <a:pt x="1520353" y="281638"/>
                </a:lnTo>
                <a:lnTo>
                  <a:pt x="1466136" y="298779"/>
                </a:lnTo>
                <a:lnTo>
                  <a:pt x="1411968" y="314190"/>
                </a:lnTo>
                <a:lnTo>
                  <a:pt x="1357926" y="327881"/>
                </a:lnTo>
                <a:lnTo>
                  <a:pt x="1304084" y="339858"/>
                </a:lnTo>
                <a:lnTo>
                  <a:pt x="1250517" y="350129"/>
                </a:lnTo>
                <a:lnTo>
                  <a:pt x="1197302" y="358702"/>
                </a:lnTo>
                <a:lnTo>
                  <a:pt x="1144513" y="365583"/>
                </a:lnTo>
                <a:lnTo>
                  <a:pt x="1092226" y="370780"/>
                </a:lnTo>
                <a:lnTo>
                  <a:pt x="1040516" y="374302"/>
                </a:lnTo>
                <a:lnTo>
                  <a:pt x="989457" y="376154"/>
                </a:lnTo>
                <a:lnTo>
                  <a:pt x="939126" y="376345"/>
                </a:lnTo>
                <a:lnTo>
                  <a:pt x="1243930" y="376345"/>
                </a:lnTo>
                <a:lnTo>
                  <a:pt x="1287575" y="363928"/>
                </a:lnTo>
                <a:lnTo>
                  <a:pt x="1341792" y="346789"/>
                </a:lnTo>
                <a:lnTo>
                  <a:pt x="1396073" y="327881"/>
                </a:lnTo>
                <a:lnTo>
                  <a:pt x="1574546" y="262763"/>
                </a:lnTo>
                <a:close/>
              </a:path>
              <a:path w="1574800" h="441960">
                <a:moveTo>
                  <a:pt x="76835" y="0"/>
                </a:moveTo>
                <a:lnTo>
                  <a:pt x="0" y="230250"/>
                </a:lnTo>
                <a:lnTo>
                  <a:pt x="89153" y="197738"/>
                </a:lnTo>
                <a:lnTo>
                  <a:pt x="339008" y="197738"/>
                </a:lnTo>
                <a:lnTo>
                  <a:pt x="322623" y="184886"/>
                </a:lnTo>
                <a:lnTo>
                  <a:pt x="294166" y="159504"/>
                </a:lnTo>
                <a:lnTo>
                  <a:pt x="267715" y="132587"/>
                </a:lnTo>
                <a:lnTo>
                  <a:pt x="356870" y="100075"/>
                </a:lnTo>
                <a:lnTo>
                  <a:pt x="76835" y="0"/>
                </a:lnTo>
                <a:close/>
              </a:path>
            </a:pathLst>
          </a:custGeom>
          <a:solidFill>
            <a:srgbClr val="93B6D2"/>
          </a:solidFill>
        </p:spPr>
        <p:txBody>
          <a:bodyPr wrap="square" lIns="0" tIns="0" rIns="0" bIns="0" rtlCol="0"/>
          <a:lstStyle/>
          <a:p>
            <a:endParaRPr/>
          </a:p>
        </p:txBody>
      </p:sp>
      <p:sp>
        <p:nvSpPr>
          <p:cNvPr id="16" name="object 16"/>
          <p:cNvSpPr/>
          <p:nvPr/>
        </p:nvSpPr>
        <p:spPr>
          <a:xfrm>
            <a:off x="7377303" y="1828800"/>
            <a:ext cx="1007110" cy="1163320"/>
          </a:xfrm>
          <a:custGeom>
            <a:avLst/>
            <a:gdLst/>
            <a:ahLst/>
            <a:cxnLst/>
            <a:rect l="l" t="t" r="r" b="b"/>
            <a:pathLst>
              <a:path w="1007109" h="1163320">
                <a:moveTo>
                  <a:pt x="977646" y="0"/>
                </a:moveTo>
                <a:lnTo>
                  <a:pt x="799211" y="65024"/>
                </a:lnTo>
                <a:lnTo>
                  <a:pt x="810540" y="100278"/>
                </a:lnTo>
                <a:lnTo>
                  <a:pt x="819078" y="136089"/>
                </a:lnTo>
                <a:lnTo>
                  <a:pt x="824870" y="172392"/>
                </a:lnTo>
                <a:lnTo>
                  <a:pt x="827961" y="209128"/>
                </a:lnTo>
                <a:lnTo>
                  <a:pt x="828395" y="246235"/>
                </a:lnTo>
                <a:lnTo>
                  <a:pt x="826218" y="283650"/>
                </a:lnTo>
                <a:lnTo>
                  <a:pt x="814208" y="359159"/>
                </a:lnTo>
                <a:lnTo>
                  <a:pt x="804466" y="397131"/>
                </a:lnTo>
                <a:lnTo>
                  <a:pt x="792292" y="435165"/>
                </a:lnTo>
                <a:lnTo>
                  <a:pt x="777730" y="473199"/>
                </a:lnTo>
                <a:lnTo>
                  <a:pt x="760826" y="511173"/>
                </a:lnTo>
                <a:lnTo>
                  <a:pt x="741625" y="549024"/>
                </a:lnTo>
                <a:lnTo>
                  <a:pt x="720172" y="586691"/>
                </a:lnTo>
                <a:lnTo>
                  <a:pt x="696510" y="624112"/>
                </a:lnTo>
                <a:lnTo>
                  <a:pt x="670687" y="661225"/>
                </a:lnTo>
                <a:lnTo>
                  <a:pt x="642745" y="697969"/>
                </a:lnTo>
                <a:lnTo>
                  <a:pt x="612730" y="734283"/>
                </a:lnTo>
                <a:lnTo>
                  <a:pt x="580687" y="770104"/>
                </a:lnTo>
                <a:lnTo>
                  <a:pt x="546662" y="805371"/>
                </a:lnTo>
                <a:lnTo>
                  <a:pt x="510697" y="840023"/>
                </a:lnTo>
                <a:lnTo>
                  <a:pt x="472840" y="873998"/>
                </a:lnTo>
                <a:lnTo>
                  <a:pt x="433134" y="907233"/>
                </a:lnTo>
                <a:lnTo>
                  <a:pt x="391624" y="939669"/>
                </a:lnTo>
                <a:lnTo>
                  <a:pt x="348355" y="971242"/>
                </a:lnTo>
                <a:lnTo>
                  <a:pt x="303373" y="1001891"/>
                </a:lnTo>
                <a:lnTo>
                  <a:pt x="256721" y="1031555"/>
                </a:lnTo>
                <a:lnTo>
                  <a:pt x="208446" y="1060172"/>
                </a:lnTo>
                <a:lnTo>
                  <a:pt x="158591" y="1087681"/>
                </a:lnTo>
                <a:lnTo>
                  <a:pt x="107202" y="1114019"/>
                </a:lnTo>
                <a:lnTo>
                  <a:pt x="54323" y="1139125"/>
                </a:lnTo>
                <a:lnTo>
                  <a:pt x="0" y="1162939"/>
                </a:lnTo>
                <a:lnTo>
                  <a:pt x="22623" y="1155767"/>
                </a:lnTo>
                <a:lnTo>
                  <a:pt x="67633" y="1140614"/>
                </a:lnTo>
                <a:lnTo>
                  <a:pt x="145360" y="1111484"/>
                </a:lnTo>
                <a:lnTo>
                  <a:pt x="199404" y="1089010"/>
                </a:lnTo>
                <a:lnTo>
                  <a:pt x="252126" y="1065223"/>
                </a:lnTo>
                <a:lnTo>
                  <a:pt x="303481" y="1040181"/>
                </a:lnTo>
                <a:lnTo>
                  <a:pt x="353422" y="1013944"/>
                </a:lnTo>
                <a:lnTo>
                  <a:pt x="401903" y="986571"/>
                </a:lnTo>
                <a:lnTo>
                  <a:pt x="448876" y="958122"/>
                </a:lnTo>
                <a:lnTo>
                  <a:pt x="494296" y="928656"/>
                </a:lnTo>
                <a:lnTo>
                  <a:pt x="538116" y="898232"/>
                </a:lnTo>
                <a:lnTo>
                  <a:pt x="580290" y="866910"/>
                </a:lnTo>
                <a:lnTo>
                  <a:pt x="620771" y="834750"/>
                </a:lnTo>
                <a:lnTo>
                  <a:pt x="659512" y="801809"/>
                </a:lnTo>
                <a:lnTo>
                  <a:pt x="696467" y="768149"/>
                </a:lnTo>
                <a:lnTo>
                  <a:pt x="731590" y="733827"/>
                </a:lnTo>
                <a:lnTo>
                  <a:pt x="764834" y="698904"/>
                </a:lnTo>
                <a:lnTo>
                  <a:pt x="796153" y="663439"/>
                </a:lnTo>
                <a:lnTo>
                  <a:pt x="825499" y="627491"/>
                </a:lnTo>
                <a:lnTo>
                  <a:pt x="852828" y="591119"/>
                </a:lnTo>
                <a:lnTo>
                  <a:pt x="878091" y="554383"/>
                </a:lnTo>
                <a:lnTo>
                  <a:pt x="901243" y="517342"/>
                </a:lnTo>
                <a:lnTo>
                  <a:pt x="922238" y="480056"/>
                </a:lnTo>
                <a:lnTo>
                  <a:pt x="941028" y="442584"/>
                </a:lnTo>
                <a:lnTo>
                  <a:pt x="957567" y="404985"/>
                </a:lnTo>
                <a:lnTo>
                  <a:pt x="971808" y="367319"/>
                </a:lnTo>
                <a:lnTo>
                  <a:pt x="983706" y="329644"/>
                </a:lnTo>
                <a:lnTo>
                  <a:pt x="993214" y="292021"/>
                </a:lnTo>
                <a:lnTo>
                  <a:pt x="1000285" y="254508"/>
                </a:lnTo>
                <a:lnTo>
                  <a:pt x="1006930" y="180051"/>
                </a:lnTo>
                <a:lnTo>
                  <a:pt x="1006412" y="143226"/>
                </a:lnTo>
                <a:lnTo>
                  <a:pt x="1003271" y="106749"/>
                </a:lnTo>
                <a:lnTo>
                  <a:pt x="997460" y="70680"/>
                </a:lnTo>
                <a:lnTo>
                  <a:pt x="988934" y="35077"/>
                </a:lnTo>
                <a:lnTo>
                  <a:pt x="977646" y="0"/>
                </a:lnTo>
                <a:close/>
              </a:path>
            </a:pathLst>
          </a:custGeom>
          <a:solidFill>
            <a:srgbClr val="7792A9"/>
          </a:solidFill>
        </p:spPr>
        <p:txBody>
          <a:bodyPr wrap="square" lIns="0" tIns="0" rIns="0" bIns="0" rtlCol="0"/>
          <a:lstStyle/>
          <a:p>
            <a:endParaRPr/>
          </a:p>
        </p:txBody>
      </p:sp>
      <p:sp>
        <p:nvSpPr>
          <p:cNvPr id="17" name="object 17"/>
          <p:cNvSpPr/>
          <p:nvPr/>
        </p:nvSpPr>
        <p:spPr>
          <a:xfrm>
            <a:off x="5892800" y="1828800"/>
            <a:ext cx="2491740" cy="1311275"/>
          </a:xfrm>
          <a:custGeom>
            <a:avLst/>
            <a:gdLst/>
            <a:ahLst/>
            <a:cxnLst/>
            <a:rect l="l" t="t" r="r" b="b"/>
            <a:pathLst>
              <a:path w="2491740" h="1311275">
                <a:moveTo>
                  <a:pt x="1484502" y="1162939"/>
                </a:moveTo>
                <a:lnTo>
                  <a:pt x="1538826" y="1139125"/>
                </a:lnTo>
                <a:lnTo>
                  <a:pt x="1591705" y="1114019"/>
                </a:lnTo>
                <a:lnTo>
                  <a:pt x="1643094" y="1087681"/>
                </a:lnTo>
                <a:lnTo>
                  <a:pt x="1692949" y="1060172"/>
                </a:lnTo>
                <a:lnTo>
                  <a:pt x="1741224" y="1031555"/>
                </a:lnTo>
                <a:lnTo>
                  <a:pt x="1787876" y="1001891"/>
                </a:lnTo>
                <a:lnTo>
                  <a:pt x="1832858" y="971242"/>
                </a:lnTo>
                <a:lnTo>
                  <a:pt x="1876127" y="939669"/>
                </a:lnTo>
                <a:lnTo>
                  <a:pt x="1917637" y="907233"/>
                </a:lnTo>
                <a:lnTo>
                  <a:pt x="1957343" y="873998"/>
                </a:lnTo>
                <a:lnTo>
                  <a:pt x="1995200" y="840023"/>
                </a:lnTo>
                <a:lnTo>
                  <a:pt x="2031165" y="805371"/>
                </a:lnTo>
                <a:lnTo>
                  <a:pt x="2065190" y="770104"/>
                </a:lnTo>
                <a:lnTo>
                  <a:pt x="2097233" y="734283"/>
                </a:lnTo>
                <a:lnTo>
                  <a:pt x="2127248" y="697969"/>
                </a:lnTo>
                <a:lnTo>
                  <a:pt x="2155190" y="661225"/>
                </a:lnTo>
                <a:lnTo>
                  <a:pt x="2181013" y="624112"/>
                </a:lnTo>
                <a:lnTo>
                  <a:pt x="2204675" y="586691"/>
                </a:lnTo>
                <a:lnTo>
                  <a:pt x="2226128" y="549024"/>
                </a:lnTo>
                <a:lnTo>
                  <a:pt x="2245329" y="511173"/>
                </a:lnTo>
                <a:lnTo>
                  <a:pt x="2262233" y="473199"/>
                </a:lnTo>
                <a:lnTo>
                  <a:pt x="2276795" y="435165"/>
                </a:lnTo>
                <a:lnTo>
                  <a:pt x="2288969" y="397131"/>
                </a:lnTo>
                <a:lnTo>
                  <a:pt x="2298711" y="359159"/>
                </a:lnTo>
                <a:lnTo>
                  <a:pt x="2305977" y="321312"/>
                </a:lnTo>
                <a:lnTo>
                  <a:pt x="2312898" y="246235"/>
                </a:lnTo>
                <a:lnTo>
                  <a:pt x="2312464" y="209128"/>
                </a:lnTo>
                <a:lnTo>
                  <a:pt x="2309373" y="172392"/>
                </a:lnTo>
                <a:lnTo>
                  <a:pt x="2303581" y="136089"/>
                </a:lnTo>
                <a:lnTo>
                  <a:pt x="2295043" y="100278"/>
                </a:lnTo>
                <a:lnTo>
                  <a:pt x="2283714" y="65024"/>
                </a:lnTo>
                <a:lnTo>
                  <a:pt x="2462149" y="0"/>
                </a:lnTo>
                <a:lnTo>
                  <a:pt x="2481963" y="70680"/>
                </a:lnTo>
                <a:lnTo>
                  <a:pt x="2490915" y="143226"/>
                </a:lnTo>
                <a:lnTo>
                  <a:pt x="2491433" y="180051"/>
                </a:lnTo>
                <a:lnTo>
                  <a:pt x="2489376" y="217165"/>
                </a:lnTo>
                <a:lnTo>
                  <a:pt x="2477717" y="292021"/>
                </a:lnTo>
                <a:lnTo>
                  <a:pt x="2468209" y="329644"/>
                </a:lnTo>
                <a:lnTo>
                  <a:pt x="2456311" y="367319"/>
                </a:lnTo>
                <a:lnTo>
                  <a:pt x="2442070" y="404985"/>
                </a:lnTo>
                <a:lnTo>
                  <a:pt x="2425531" y="442584"/>
                </a:lnTo>
                <a:lnTo>
                  <a:pt x="2406741" y="480056"/>
                </a:lnTo>
                <a:lnTo>
                  <a:pt x="2385746" y="517342"/>
                </a:lnTo>
                <a:lnTo>
                  <a:pt x="2362594" y="554383"/>
                </a:lnTo>
                <a:lnTo>
                  <a:pt x="2337331" y="591119"/>
                </a:lnTo>
                <a:lnTo>
                  <a:pt x="2310002" y="627491"/>
                </a:lnTo>
                <a:lnTo>
                  <a:pt x="2280656" y="663439"/>
                </a:lnTo>
                <a:lnTo>
                  <a:pt x="2249337" y="698904"/>
                </a:lnTo>
                <a:lnTo>
                  <a:pt x="2216093" y="733827"/>
                </a:lnTo>
                <a:lnTo>
                  <a:pt x="2180970" y="768149"/>
                </a:lnTo>
                <a:lnTo>
                  <a:pt x="2144015" y="801809"/>
                </a:lnTo>
                <a:lnTo>
                  <a:pt x="2105274" y="834750"/>
                </a:lnTo>
                <a:lnTo>
                  <a:pt x="2064793" y="866910"/>
                </a:lnTo>
                <a:lnTo>
                  <a:pt x="2022619" y="898232"/>
                </a:lnTo>
                <a:lnTo>
                  <a:pt x="1978799" y="928656"/>
                </a:lnTo>
                <a:lnTo>
                  <a:pt x="1933379" y="958122"/>
                </a:lnTo>
                <a:lnTo>
                  <a:pt x="1886406" y="986571"/>
                </a:lnTo>
                <a:lnTo>
                  <a:pt x="1837925" y="1013944"/>
                </a:lnTo>
                <a:lnTo>
                  <a:pt x="1787984" y="1040181"/>
                </a:lnTo>
                <a:lnTo>
                  <a:pt x="1736629" y="1065223"/>
                </a:lnTo>
                <a:lnTo>
                  <a:pt x="1683907" y="1089010"/>
                </a:lnTo>
                <a:lnTo>
                  <a:pt x="1629863" y="1111484"/>
                </a:lnTo>
                <a:lnTo>
                  <a:pt x="1574546" y="1132586"/>
                </a:lnTo>
                <a:lnTo>
                  <a:pt x="1395983" y="1197737"/>
                </a:lnTo>
                <a:lnTo>
                  <a:pt x="1341792" y="1216612"/>
                </a:lnTo>
                <a:lnTo>
                  <a:pt x="1287575" y="1233751"/>
                </a:lnTo>
                <a:lnTo>
                  <a:pt x="1233410" y="1249161"/>
                </a:lnTo>
                <a:lnTo>
                  <a:pt x="1179370" y="1262849"/>
                </a:lnTo>
                <a:lnTo>
                  <a:pt x="1125531" y="1274823"/>
                </a:lnTo>
                <a:lnTo>
                  <a:pt x="1071968" y="1285090"/>
                </a:lnTo>
                <a:lnTo>
                  <a:pt x="1018757" y="1293659"/>
                </a:lnTo>
                <a:lnTo>
                  <a:pt x="965972" y="1300536"/>
                </a:lnTo>
                <a:lnTo>
                  <a:pt x="913689" y="1305729"/>
                </a:lnTo>
                <a:lnTo>
                  <a:pt x="861983" y="1309246"/>
                </a:lnTo>
                <a:lnTo>
                  <a:pt x="810929" y="1311094"/>
                </a:lnTo>
                <a:lnTo>
                  <a:pt x="760602" y="1311280"/>
                </a:lnTo>
                <a:lnTo>
                  <a:pt x="711078" y="1309813"/>
                </a:lnTo>
                <a:lnTo>
                  <a:pt x="662431" y="1306699"/>
                </a:lnTo>
                <a:lnTo>
                  <a:pt x="614737" y="1301947"/>
                </a:lnTo>
                <a:lnTo>
                  <a:pt x="568071" y="1295564"/>
                </a:lnTo>
                <a:lnTo>
                  <a:pt x="522508" y="1287556"/>
                </a:lnTo>
                <a:lnTo>
                  <a:pt x="478123" y="1277933"/>
                </a:lnTo>
                <a:lnTo>
                  <a:pt x="434991" y="1266701"/>
                </a:lnTo>
                <a:lnTo>
                  <a:pt x="393189" y="1253868"/>
                </a:lnTo>
                <a:lnTo>
                  <a:pt x="352789" y="1239441"/>
                </a:lnTo>
                <a:lnTo>
                  <a:pt x="313869" y="1223428"/>
                </a:lnTo>
                <a:lnTo>
                  <a:pt x="276503" y="1205837"/>
                </a:lnTo>
                <a:lnTo>
                  <a:pt x="240767" y="1186674"/>
                </a:lnTo>
                <a:lnTo>
                  <a:pt x="206734" y="1165949"/>
                </a:lnTo>
                <a:lnTo>
                  <a:pt x="174482" y="1143667"/>
                </a:lnTo>
                <a:lnTo>
                  <a:pt x="144084" y="1119837"/>
                </a:lnTo>
                <a:lnTo>
                  <a:pt x="115616" y="1094466"/>
                </a:lnTo>
                <a:lnTo>
                  <a:pt x="89153" y="1067562"/>
                </a:lnTo>
                <a:lnTo>
                  <a:pt x="0" y="1100074"/>
                </a:lnTo>
                <a:lnTo>
                  <a:pt x="76835" y="869823"/>
                </a:lnTo>
                <a:lnTo>
                  <a:pt x="356870" y="969899"/>
                </a:lnTo>
                <a:lnTo>
                  <a:pt x="267715" y="1002411"/>
                </a:lnTo>
                <a:lnTo>
                  <a:pt x="294166" y="1029327"/>
                </a:lnTo>
                <a:lnTo>
                  <a:pt x="322623" y="1054709"/>
                </a:lnTo>
                <a:lnTo>
                  <a:pt x="353012" y="1078548"/>
                </a:lnTo>
                <a:lnTo>
                  <a:pt x="385257" y="1100837"/>
                </a:lnTo>
                <a:lnTo>
                  <a:pt x="419284" y="1121568"/>
                </a:lnTo>
                <a:lnTo>
                  <a:pt x="455016" y="1140735"/>
                </a:lnTo>
                <a:lnTo>
                  <a:pt x="492378" y="1158330"/>
                </a:lnTo>
                <a:lnTo>
                  <a:pt x="531296" y="1174345"/>
                </a:lnTo>
                <a:lnTo>
                  <a:pt x="571694" y="1188773"/>
                </a:lnTo>
                <a:lnTo>
                  <a:pt x="613497" y="1201606"/>
                </a:lnTo>
                <a:lnTo>
                  <a:pt x="656629" y="1212838"/>
                </a:lnTo>
                <a:lnTo>
                  <a:pt x="701015" y="1222459"/>
                </a:lnTo>
                <a:lnTo>
                  <a:pt x="746581" y="1230465"/>
                </a:lnTo>
                <a:lnTo>
                  <a:pt x="793250" y="1236845"/>
                </a:lnTo>
                <a:lnTo>
                  <a:pt x="840947" y="1241594"/>
                </a:lnTo>
                <a:lnTo>
                  <a:pt x="889598" y="1244704"/>
                </a:lnTo>
                <a:lnTo>
                  <a:pt x="939126" y="1246168"/>
                </a:lnTo>
                <a:lnTo>
                  <a:pt x="989457" y="1245977"/>
                </a:lnTo>
                <a:lnTo>
                  <a:pt x="1040516" y="1244125"/>
                </a:lnTo>
                <a:lnTo>
                  <a:pt x="1092226" y="1240603"/>
                </a:lnTo>
                <a:lnTo>
                  <a:pt x="1144513" y="1235406"/>
                </a:lnTo>
                <a:lnTo>
                  <a:pt x="1197302" y="1228525"/>
                </a:lnTo>
                <a:lnTo>
                  <a:pt x="1250517" y="1219952"/>
                </a:lnTo>
                <a:lnTo>
                  <a:pt x="1304084" y="1209681"/>
                </a:lnTo>
                <a:lnTo>
                  <a:pt x="1357926" y="1197704"/>
                </a:lnTo>
                <a:lnTo>
                  <a:pt x="1411968" y="1184013"/>
                </a:lnTo>
                <a:lnTo>
                  <a:pt x="1466136" y="1168602"/>
                </a:lnTo>
                <a:lnTo>
                  <a:pt x="1520353" y="1151461"/>
                </a:lnTo>
                <a:lnTo>
                  <a:pt x="1574546" y="1132586"/>
                </a:lnTo>
              </a:path>
            </a:pathLst>
          </a:custGeom>
          <a:ln w="25400">
            <a:solidFill>
              <a:srgbClr val="6B859A"/>
            </a:solidFill>
          </a:ln>
        </p:spPr>
        <p:txBody>
          <a:bodyPr wrap="square" lIns="0" tIns="0" rIns="0" bIns="0" rtlCol="0"/>
          <a:lstStyle/>
          <a:p>
            <a:endParaRPr/>
          </a:p>
        </p:txBody>
      </p:sp>
      <p:sp>
        <p:nvSpPr>
          <p:cNvPr id="18" name="object 18"/>
          <p:cNvSpPr/>
          <p:nvPr/>
        </p:nvSpPr>
        <p:spPr>
          <a:xfrm>
            <a:off x="6630161" y="1143761"/>
            <a:ext cx="2514600" cy="762000"/>
          </a:xfrm>
          <a:custGeom>
            <a:avLst/>
            <a:gdLst/>
            <a:ahLst/>
            <a:cxnLst/>
            <a:rect l="l" t="t" r="r" b="b"/>
            <a:pathLst>
              <a:path w="2514600" h="762000">
                <a:moveTo>
                  <a:pt x="0" y="762000"/>
                </a:moveTo>
                <a:lnTo>
                  <a:pt x="2514600" y="762000"/>
                </a:lnTo>
                <a:lnTo>
                  <a:pt x="2514600" y="0"/>
                </a:lnTo>
                <a:lnTo>
                  <a:pt x="0" y="0"/>
                </a:lnTo>
                <a:lnTo>
                  <a:pt x="0" y="762000"/>
                </a:lnTo>
                <a:close/>
              </a:path>
            </a:pathLst>
          </a:custGeom>
          <a:ln w="25908">
            <a:solidFill>
              <a:srgbClr val="6B859A"/>
            </a:solidFill>
          </a:ln>
        </p:spPr>
        <p:txBody>
          <a:bodyPr wrap="square" lIns="0" tIns="0" rIns="0" bIns="0" rtlCol="0"/>
          <a:lstStyle/>
          <a:p>
            <a:endParaRPr/>
          </a:p>
        </p:txBody>
      </p:sp>
      <p:sp>
        <p:nvSpPr>
          <p:cNvPr id="19" name="object 19"/>
          <p:cNvSpPr txBox="1"/>
          <p:nvPr/>
        </p:nvSpPr>
        <p:spPr>
          <a:xfrm>
            <a:off x="6643116" y="1156716"/>
            <a:ext cx="2501900" cy="736600"/>
          </a:xfrm>
          <a:prstGeom prst="rect">
            <a:avLst/>
          </a:prstGeom>
          <a:solidFill>
            <a:srgbClr val="93B6D2"/>
          </a:solidFill>
        </p:spPr>
        <p:txBody>
          <a:bodyPr vert="horz" wrap="square" lIns="0" tIns="6350" rIns="0" bIns="0" rtlCol="0">
            <a:spAutoFit/>
          </a:bodyPr>
          <a:lstStyle/>
          <a:p>
            <a:pPr marL="78105" marR="365125">
              <a:lnSpc>
                <a:spcPts val="2880"/>
              </a:lnSpc>
              <a:spcBef>
                <a:spcPts val="50"/>
              </a:spcBef>
            </a:pPr>
            <a:r>
              <a:rPr sz="2400" spc="-5" dirty="0">
                <a:latin typeface="Arial"/>
                <a:cs typeface="Arial"/>
              </a:rPr>
              <a:t>Frontal </a:t>
            </a:r>
            <a:r>
              <a:rPr sz="2400" dirty="0">
                <a:latin typeface="Arial"/>
                <a:cs typeface="Arial"/>
              </a:rPr>
              <a:t>&amp;</a:t>
            </a:r>
            <a:r>
              <a:rPr sz="2400" spc="-40" dirty="0">
                <a:latin typeface="Arial"/>
                <a:cs typeface="Arial"/>
              </a:rPr>
              <a:t> </a:t>
            </a:r>
            <a:r>
              <a:rPr sz="2400" spc="-5" dirty="0">
                <a:latin typeface="Arial"/>
                <a:cs typeface="Arial"/>
              </a:rPr>
              <a:t>nasal  bones</a:t>
            </a:r>
            <a:endParaRPr sz="2400">
              <a:latin typeface="Arial"/>
              <a:cs typeface="Arial"/>
            </a:endParaRPr>
          </a:p>
        </p:txBody>
      </p:sp>
      <p:sp>
        <p:nvSpPr>
          <p:cNvPr id="20" name="object 20"/>
          <p:cNvSpPr txBox="1"/>
          <p:nvPr/>
        </p:nvSpPr>
        <p:spPr>
          <a:xfrm>
            <a:off x="4115561" y="3658361"/>
            <a:ext cx="2133600" cy="533400"/>
          </a:xfrm>
          <a:prstGeom prst="rect">
            <a:avLst/>
          </a:prstGeom>
          <a:solidFill>
            <a:srgbClr val="93B6D2"/>
          </a:solidFill>
          <a:ln w="25907">
            <a:solidFill>
              <a:srgbClr val="6B859A"/>
            </a:solidFill>
          </a:ln>
        </p:spPr>
        <p:txBody>
          <a:bodyPr vert="horz" wrap="square" lIns="0" tIns="0" rIns="0" bIns="0" rtlCol="0">
            <a:spAutoFit/>
          </a:bodyPr>
          <a:lstStyle/>
          <a:p>
            <a:pPr algn="ctr">
              <a:lnSpc>
                <a:spcPts val="2055"/>
              </a:lnSpc>
            </a:pPr>
            <a:r>
              <a:rPr sz="1800" spc="-5" dirty="0">
                <a:latin typeface="Arial"/>
                <a:cs typeface="Arial"/>
              </a:rPr>
              <a:t>Cribriform plate </a:t>
            </a:r>
            <a:r>
              <a:rPr sz="1800" dirty="0">
                <a:latin typeface="Arial"/>
                <a:cs typeface="Arial"/>
              </a:rPr>
              <a:t>of</a:t>
            </a:r>
            <a:endParaRPr sz="1800">
              <a:latin typeface="Arial"/>
              <a:cs typeface="Arial"/>
            </a:endParaRPr>
          </a:p>
          <a:p>
            <a:pPr algn="ctr">
              <a:lnSpc>
                <a:spcPts val="2145"/>
              </a:lnSpc>
            </a:pPr>
            <a:r>
              <a:rPr sz="1800" spc="-5" dirty="0">
                <a:latin typeface="Arial"/>
                <a:cs typeface="Arial"/>
              </a:rPr>
              <a:t>ethmoid</a:t>
            </a:r>
            <a:endParaRPr sz="1800">
              <a:latin typeface="Arial"/>
              <a:cs typeface="Arial"/>
            </a:endParaRPr>
          </a:p>
        </p:txBody>
      </p:sp>
      <p:sp>
        <p:nvSpPr>
          <p:cNvPr id="21" name="object 21"/>
          <p:cNvSpPr txBox="1"/>
          <p:nvPr/>
        </p:nvSpPr>
        <p:spPr>
          <a:xfrm>
            <a:off x="534162" y="4420361"/>
            <a:ext cx="1371600" cy="533400"/>
          </a:xfrm>
          <a:prstGeom prst="rect">
            <a:avLst/>
          </a:prstGeom>
          <a:solidFill>
            <a:srgbClr val="93B6D2"/>
          </a:solidFill>
          <a:ln w="25908">
            <a:solidFill>
              <a:srgbClr val="6B859A"/>
            </a:solidFill>
          </a:ln>
        </p:spPr>
        <p:txBody>
          <a:bodyPr vert="horz" wrap="square" lIns="0" tIns="0" rIns="0" bIns="0" rtlCol="0">
            <a:spAutoFit/>
          </a:bodyPr>
          <a:lstStyle/>
          <a:p>
            <a:pPr algn="ctr">
              <a:lnSpc>
                <a:spcPts val="2055"/>
              </a:lnSpc>
            </a:pPr>
            <a:r>
              <a:rPr sz="1800" spc="-5" dirty="0">
                <a:latin typeface="Arial"/>
                <a:cs typeface="Arial"/>
              </a:rPr>
              <a:t>Body</a:t>
            </a:r>
            <a:r>
              <a:rPr sz="1800" spc="-25" dirty="0">
                <a:latin typeface="Arial"/>
                <a:cs typeface="Arial"/>
              </a:rPr>
              <a:t> </a:t>
            </a:r>
            <a:r>
              <a:rPr sz="1800" dirty="0">
                <a:latin typeface="Arial"/>
                <a:cs typeface="Arial"/>
              </a:rPr>
              <a:t>of</a:t>
            </a:r>
            <a:endParaRPr sz="1800">
              <a:latin typeface="Arial"/>
              <a:cs typeface="Arial"/>
            </a:endParaRPr>
          </a:p>
          <a:p>
            <a:pPr algn="ctr">
              <a:lnSpc>
                <a:spcPts val="2145"/>
              </a:lnSpc>
            </a:pPr>
            <a:r>
              <a:rPr sz="1800" spc="-5" dirty="0">
                <a:latin typeface="Arial"/>
                <a:cs typeface="Arial"/>
              </a:rPr>
              <a:t>sphenoid</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62811" y="338327"/>
            <a:ext cx="7039356"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490473"/>
            <a:ext cx="6182995" cy="680720"/>
          </a:xfrm>
          <a:prstGeom prst="rect">
            <a:avLst/>
          </a:prstGeom>
        </p:spPr>
        <p:txBody>
          <a:bodyPr vert="horz" wrap="square" lIns="0" tIns="12065" rIns="0" bIns="0" rtlCol="0">
            <a:spAutoFit/>
          </a:bodyPr>
          <a:lstStyle/>
          <a:p>
            <a:pPr marL="12700">
              <a:lnSpc>
                <a:spcPct val="100000"/>
              </a:lnSpc>
              <a:spcBef>
                <a:spcPts val="95"/>
              </a:spcBef>
            </a:pPr>
            <a:r>
              <a:rPr sz="4300" spc="-5" dirty="0"/>
              <a:t>The Floor of Nasal</a:t>
            </a:r>
            <a:r>
              <a:rPr sz="4300" spc="-30" dirty="0"/>
              <a:t> </a:t>
            </a:r>
            <a:r>
              <a:rPr sz="4300" spc="-5" dirty="0"/>
              <a:t>Cavity</a:t>
            </a:r>
            <a:endParaRPr sz="4300"/>
          </a:p>
        </p:txBody>
      </p:sp>
      <p:sp>
        <p:nvSpPr>
          <p:cNvPr id="6" name="object 6"/>
          <p:cNvSpPr/>
          <p:nvPr/>
        </p:nvSpPr>
        <p:spPr>
          <a:xfrm>
            <a:off x="1435608" y="1219200"/>
            <a:ext cx="6946392" cy="4419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16558" y="1200150"/>
            <a:ext cx="6985000" cy="4457700"/>
          </a:xfrm>
          <a:custGeom>
            <a:avLst/>
            <a:gdLst/>
            <a:ahLst/>
            <a:cxnLst/>
            <a:rect l="l" t="t" r="r" b="b"/>
            <a:pathLst>
              <a:path w="6985000" h="4457700">
                <a:moveTo>
                  <a:pt x="0" y="4457700"/>
                </a:moveTo>
                <a:lnTo>
                  <a:pt x="6984492" y="4457700"/>
                </a:lnTo>
                <a:lnTo>
                  <a:pt x="6984492" y="0"/>
                </a:lnTo>
                <a:lnTo>
                  <a:pt x="0" y="0"/>
                </a:lnTo>
                <a:lnTo>
                  <a:pt x="0" y="4457700"/>
                </a:lnTo>
                <a:close/>
              </a:path>
            </a:pathLst>
          </a:custGeom>
          <a:ln w="38100">
            <a:solidFill>
              <a:srgbClr val="FFFF00"/>
            </a:solidFill>
          </a:ln>
        </p:spPr>
        <p:txBody>
          <a:bodyPr wrap="square" lIns="0" tIns="0" rIns="0" bIns="0" rtlCol="0"/>
          <a:lstStyle/>
          <a:p>
            <a:endParaRPr/>
          </a:p>
        </p:txBody>
      </p:sp>
      <p:sp>
        <p:nvSpPr>
          <p:cNvPr id="8" name="object 8"/>
          <p:cNvSpPr/>
          <p:nvPr/>
        </p:nvSpPr>
        <p:spPr>
          <a:xfrm>
            <a:off x="5715761" y="3734561"/>
            <a:ext cx="1219200" cy="228600"/>
          </a:xfrm>
          <a:custGeom>
            <a:avLst/>
            <a:gdLst/>
            <a:ahLst/>
            <a:cxnLst/>
            <a:rect l="l" t="t" r="r" b="b"/>
            <a:pathLst>
              <a:path w="1219200" h="228600">
                <a:moveTo>
                  <a:pt x="1104899" y="0"/>
                </a:moveTo>
                <a:lnTo>
                  <a:pt x="1104899" y="57150"/>
                </a:lnTo>
                <a:lnTo>
                  <a:pt x="0" y="57150"/>
                </a:lnTo>
                <a:lnTo>
                  <a:pt x="0" y="171450"/>
                </a:lnTo>
                <a:lnTo>
                  <a:pt x="1104899" y="171450"/>
                </a:lnTo>
                <a:lnTo>
                  <a:pt x="1104899" y="228600"/>
                </a:lnTo>
                <a:lnTo>
                  <a:pt x="1219199" y="114300"/>
                </a:lnTo>
                <a:lnTo>
                  <a:pt x="1104899" y="0"/>
                </a:lnTo>
                <a:close/>
              </a:path>
            </a:pathLst>
          </a:custGeom>
          <a:solidFill>
            <a:srgbClr val="93B6D2"/>
          </a:solidFill>
        </p:spPr>
        <p:txBody>
          <a:bodyPr wrap="square" lIns="0" tIns="0" rIns="0" bIns="0" rtlCol="0"/>
          <a:lstStyle/>
          <a:p>
            <a:endParaRPr/>
          </a:p>
        </p:txBody>
      </p:sp>
      <p:sp>
        <p:nvSpPr>
          <p:cNvPr id="9" name="object 9"/>
          <p:cNvSpPr/>
          <p:nvPr/>
        </p:nvSpPr>
        <p:spPr>
          <a:xfrm>
            <a:off x="5715761" y="3734561"/>
            <a:ext cx="1219200" cy="228600"/>
          </a:xfrm>
          <a:custGeom>
            <a:avLst/>
            <a:gdLst/>
            <a:ahLst/>
            <a:cxnLst/>
            <a:rect l="l" t="t" r="r" b="b"/>
            <a:pathLst>
              <a:path w="1219200" h="228600">
                <a:moveTo>
                  <a:pt x="0" y="57150"/>
                </a:moveTo>
                <a:lnTo>
                  <a:pt x="1104899" y="57150"/>
                </a:lnTo>
                <a:lnTo>
                  <a:pt x="1104899" y="0"/>
                </a:lnTo>
                <a:lnTo>
                  <a:pt x="1219199" y="114300"/>
                </a:lnTo>
                <a:lnTo>
                  <a:pt x="1104899" y="228600"/>
                </a:lnTo>
                <a:lnTo>
                  <a:pt x="1104899" y="171450"/>
                </a:lnTo>
                <a:lnTo>
                  <a:pt x="0" y="171450"/>
                </a:lnTo>
                <a:lnTo>
                  <a:pt x="0" y="57150"/>
                </a:lnTo>
                <a:close/>
              </a:path>
            </a:pathLst>
          </a:custGeom>
          <a:ln w="25908">
            <a:solidFill>
              <a:srgbClr val="6B859A"/>
            </a:solidFill>
          </a:ln>
        </p:spPr>
        <p:txBody>
          <a:bodyPr wrap="square" lIns="0" tIns="0" rIns="0" bIns="0" rtlCol="0"/>
          <a:lstStyle/>
          <a:p>
            <a:endParaRPr/>
          </a:p>
        </p:txBody>
      </p:sp>
      <p:sp>
        <p:nvSpPr>
          <p:cNvPr id="10" name="object 10"/>
          <p:cNvSpPr/>
          <p:nvPr/>
        </p:nvSpPr>
        <p:spPr>
          <a:xfrm>
            <a:off x="4344161" y="3886961"/>
            <a:ext cx="304800" cy="152400"/>
          </a:xfrm>
          <a:custGeom>
            <a:avLst/>
            <a:gdLst/>
            <a:ahLst/>
            <a:cxnLst/>
            <a:rect l="l" t="t" r="r" b="b"/>
            <a:pathLst>
              <a:path w="304800" h="152400">
                <a:moveTo>
                  <a:pt x="228600" y="0"/>
                </a:moveTo>
                <a:lnTo>
                  <a:pt x="228600" y="38100"/>
                </a:lnTo>
                <a:lnTo>
                  <a:pt x="0" y="38100"/>
                </a:lnTo>
                <a:lnTo>
                  <a:pt x="0" y="114300"/>
                </a:lnTo>
                <a:lnTo>
                  <a:pt x="228600" y="114300"/>
                </a:lnTo>
                <a:lnTo>
                  <a:pt x="228600" y="152400"/>
                </a:lnTo>
                <a:lnTo>
                  <a:pt x="304800" y="76200"/>
                </a:lnTo>
                <a:lnTo>
                  <a:pt x="228600" y="0"/>
                </a:lnTo>
                <a:close/>
              </a:path>
            </a:pathLst>
          </a:custGeom>
          <a:solidFill>
            <a:srgbClr val="93B6D2"/>
          </a:solidFill>
        </p:spPr>
        <p:txBody>
          <a:bodyPr wrap="square" lIns="0" tIns="0" rIns="0" bIns="0" rtlCol="0"/>
          <a:lstStyle/>
          <a:p>
            <a:endParaRPr/>
          </a:p>
        </p:txBody>
      </p:sp>
      <p:sp>
        <p:nvSpPr>
          <p:cNvPr id="11" name="object 11"/>
          <p:cNvSpPr/>
          <p:nvPr/>
        </p:nvSpPr>
        <p:spPr>
          <a:xfrm>
            <a:off x="4344161" y="3886961"/>
            <a:ext cx="304800" cy="152400"/>
          </a:xfrm>
          <a:custGeom>
            <a:avLst/>
            <a:gdLst/>
            <a:ahLst/>
            <a:cxnLst/>
            <a:rect l="l" t="t" r="r" b="b"/>
            <a:pathLst>
              <a:path w="304800" h="152400">
                <a:moveTo>
                  <a:pt x="0" y="38100"/>
                </a:moveTo>
                <a:lnTo>
                  <a:pt x="228600" y="38100"/>
                </a:lnTo>
                <a:lnTo>
                  <a:pt x="228600" y="0"/>
                </a:lnTo>
                <a:lnTo>
                  <a:pt x="304800" y="76200"/>
                </a:lnTo>
                <a:lnTo>
                  <a:pt x="228600" y="152400"/>
                </a:lnTo>
                <a:lnTo>
                  <a:pt x="228600" y="114300"/>
                </a:lnTo>
                <a:lnTo>
                  <a:pt x="0" y="114300"/>
                </a:lnTo>
                <a:lnTo>
                  <a:pt x="0" y="38100"/>
                </a:lnTo>
                <a:close/>
              </a:path>
            </a:pathLst>
          </a:custGeom>
          <a:ln w="25908">
            <a:solidFill>
              <a:srgbClr val="6B859A"/>
            </a:solidFill>
          </a:ln>
        </p:spPr>
        <p:txBody>
          <a:bodyPr wrap="square" lIns="0" tIns="0" rIns="0" bIns="0" rtlCol="0"/>
          <a:lstStyle/>
          <a:p>
            <a:endParaRPr/>
          </a:p>
        </p:txBody>
      </p:sp>
      <p:sp>
        <p:nvSpPr>
          <p:cNvPr id="12" name="object 12"/>
          <p:cNvSpPr/>
          <p:nvPr/>
        </p:nvSpPr>
        <p:spPr>
          <a:xfrm>
            <a:off x="4725161" y="3734561"/>
            <a:ext cx="990600" cy="228600"/>
          </a:xfrm>
          <a:custGeom>
            <a:avLst/>
            <a:gdLst/>
            <a:ahLst/>
            <a:cxnLst/>
            <a:rect l="l" t="t" r="r" b="b"/>
            <a:pathLst>
              <a:path w="990600" h="228600">
                <a:moveTo>
                  <a:pt x="114300" y="0"/>
                </a:moveTo>
                <a:lnTo>
                  <a:pt x="0" y="114300"/>
                </a:lnTo>
                <a:lnTo>
                  <a:pt x="114300" y="228600"/>
                </a:lnTo>
                <a:lnTo>
                  <a:pt x="114300" y="171450"/>
                </a:lnTo>
                <a:lnTo>
                  <a:pt x="990600" y="171450"/>
                </a:lnTo>
                <a:lnTo>
                  <a:pt x="990600" y="57150"/>
                </a:lnTo>
                <a:lnTo>
                  <a:pt x="114300" y="57150"/>
                </a:lnTo>
                <a:lnTo>
                  <a:pt x="114300" y="0"/>
                </a:lnTo>
                <a:close/>
              </a:path>
            </a:pathLst>
          </a:custGeom>
          <a:solidFill>
            <a:srgbClr val="93B6D2"/>
          </a:solidFill>
        </p:spPr>
        <p:txBody>
          <a:bodyPr wrap="square" lIns="0" tIns="0" rIns="0" bIns="0" rtlCol="0"/>
          <a:lstStyle/>
          <a:p>
            <a:endParaRPr/>
          </a:p>
        </p:txBody>
      </p:sp>
      <p:sp>
        <p:nvSpPr>
          <p:cNvPr id="13" name="object 13"/>
          <p:cNvSpPr/>
          <p:nvPr/>
        </p:nvSpPr>
        <p:spPr>
          <a:xfrm>
            <a:off x="4725161" y="3734561"/>
            <a:ext cx="990600" cy="228600"/>
          </a:xfrm>
          <a:custGeom>
            <a:avLst/>
            <a:gdLst/>
            <a:ahLst/>
            <a:cxnLst/>
            <a:rect l="l" t="t" r="r" b="b"/>
            <a:pathLst>
              <a:path w="990600" h="228600">
                <a:moveTo>
                  <a:pt x="0" y="114300"/>
                </a:moveTo>
                <a:lnTo>
                  <a:pt x="114300" y="0"/>
                </a:lnTo>
                <a:lnTo>
                  <a:pt x="114300" y="57150"/>
                </a:lnTo>
                <a:lnTo>
                  <a:pt x="990600" y="57150"/>
                </a:lnTo>
                <a:lnTo>
                  <a:pt x="990600" y="171450"/>
                </a:lnTo>
                <a:lnTo>
                  <a:pt x="114300" y="171450"/>
                </a:lnTo>
                <a:lnTo>
                  <a:pt x="114300" y="228600"/>
                </a:lnTo>
                <a:lnTo>
                  <a:pt x="0" y="114300"/>
                </a:lnTo>
                <a:close/>
              </a:path>
            </a:pathLst>
          </a:custGeom>
          <a:ln w="25908">
            <a:solidFill>
              <a:srgbClr val="6B859A"/>
            </a:solidFill>
          </a:ln>
        </p:spPr>
        <p:txBody>
          <a:bodyPr wrap="square" lIns="0" tIns="0" rIns="0" bIns="0" rtlCol="0"/>
          <a:lstStyle/>
          <a:p>
            <a:endParaRPr/>
          </a:p>
        </p:txBody>
      </p:sp>
      <p:sp>
        <p:nvSpPr>
          <p:cNvPr id="14" name="object 14"/>
          <p:cNvSpPr/>
          <p:nvPr/>
        </p:nvSpPr>
        <p:spPr>
          <a:xfrm>
            <a:off x="4039361" y="3886961"/>
            <a:ext cx="304800" cy="152400"/>
          </a:xfrm>
          <a:custGeom>
            <a:avLst/>
            <a:gdLst/>
            <a:ahLst/>
            <a:cxnLst/>
            <a:rect l="l" t="t" r="r" b="b"/>
            <a:pathLst>
              <a:path w="304800" h="152400">
                <a:moveTo>
                  <a:pt x="76200" y="0"/>
                </a:moveTo>
                <a:lnTo>
                  <a:pt x="0" y="76200"/>
                </a:lnTo>
                <a:lnTo>
                  <a:pt x="76200" y="152400"/>
                </a:lnTo>
                <a:lnTo>
                  <a:pt x="76200" y="114300"/>
                </a:lnTo>
                <a:lnTo>
                  <a:pt x="304800" y="114300"/>
                </a:lnTo>
                <a:lnTo>
                  <a:pt x="304800" y="38100"/>
                </a:lnTo>
                <a:lnTo>
                  <a:pt x="76200" y="38100"/>
                </a:lnTo>
                <a:lnTo>
                  <a:pt x="76200" y="0"/>
                </a:lnTo>
                <a:close/>
              </a:path>
            </a:pathLst>
          </a:custGeom>
          <a:solidFill>
            <a:srgbClr val="93B6D2"/>
          </a:solidFill>
        </p:spPr>
        <p:txBody>
          <a:bodyPr wrap="square" lIns="0" tIns="0" rIns="0" bIns="0" rtlCol="0"/>
          <a:lstStyle/>
          <a:p>
            <a:endParaRPr/>
          </a:p>
        </p:txBody>
      </p:sp>
      <p:sp>
        <p:nvSpPr>
          <p:cNvPr id="15" name="object 15"/>
          <p:cNvSpPr/>
          <p:nvPr/>
        </p:nvSpPr>
        <p:spPr>
          <a:xfrm>
            <a:off x="4039361" y="3886961"/>
            <a:ext cx="304800" cy="152400"/>
          </a:xfrm>
          <a:custGeom>
            <a:avLst/>
            <a:gdLst/>
            <a:ahLst/>
            <a:cxnLst/>
            <a:rect l="l" t="t" r="r" b="b"/>
            <a:pathLst>
              <a:path w="304800" h="152400">
                <a:moveTo>
                  <a:pt x="0" y="76200"/>
                </a:moveTo>
                <a:lnTo>
                  <a:pt x="76200" y="0"/>
                </a:lnTo>
                <a:lnTo>
                  <a:pt x="76200" y="38100"/>
                </a:lnTo>
                <a:lnTo>
                  <a:pt x="304800" y="38100"/>
                </a:lnTo>
                <a:lnTo>
                  <a:pt x="304800" y="114300"/>
                </a:lnTo>
                <a:lnTo>
                  <a:pt x="76200" y="114300"/>
                </a:lnTo>
                <a:lnTo>
                  <a:pt x="76200" y="152400"/>
                </a:lnTo>
                <a:lnTo>
                  <a:pt x="0" y="76200"/>
                </a:lnTo>
                <a:close/>
              </a:path>
            </a:pathLst>
          </a:custGeom>
          <a:ln w="25908">
            <a:solidFill>
              <a:srgbClr val="6B859A"/>
            </a:solidFill>
          </a:ln>
        </p:spPr>
        <p:txBody>
          <a:bodyPr wrap="square" lIns="0" tIns="0" rIns="0" bIns="0" rtlCol="0"/>
          <a:lstStyle/>
          <a:p>
            <a:endParaRPr/>
          </a:p>
        </p:txBody>
      </p:sp>
      <p:sp>
        <p:nvSpPr>
          <p:cNvPr id="16" name="object 16"/>
          <p:cNvSpPr/>
          <p:nvPr/>
        </p:nvSpPr>
        <p:spPr>
          <a:xfrm>
            <a:off x="4953761" y="3201161"/>
            <a:ext cx="1676400" cy="533400"/>
          </a:xfrm>
          <a:custGeom>
            <a:avLst/>
            <a:gdLst/>
            <a:ahLst/>
            <a:cxnLst/>
            <a:rect l="l" t="t" r="r" b="b"/>
            <a:pathLst>
              <a:path w="1676400" h="533400">
                <a:moveTo>
                  <a:pt x="0" y="533400"/>
                </a:moveTo>
                <a:lnTo>
                  <a:pt x="1676399" y="533400"/>
                </a:lnTo>
                <a:lnTo>
                  <a:pt x="1676399" y="0"/>
                </a:lnTo>
                <a:lnTo>
                  <a:pt x="0" y="0"/>
                </a:lnTo>
                <a:lnTo>
                  <a:pt x="0" y="533400"/>
                </a:lnTo>
                <a:close/>
              </a:path>
            </a:pathLst>
          </a:custGeom>
          <a:solidFill>
            <a:srgbClr val="93B6D2"/>
          </a:solidFill>
        </p:spPr>
        <p:txBody>
          <a:bodyPr wrap="square" lIns="0" tIns="0" rIns="0" bIns="0" rtlCol="0"/>
          <a:lstStyle/>
          <a:p>
            <a:endParaRPr/>
          </a:p>
        </p:txBody>
      </p:sp>
      <p:sp>
        <p:nvSpPr>
          <p:cNvPr id="17" name="object 17"/>
          <p:cNvSpPr/>
          <p:nvPr/>
        </p:nvSpPr>
        <p:spPr>
          <a:xfrm>
            <a:off x="4953761" y="3201161"/>
            <a:ext cx="1676400" cy="533400"/>
          </a:xfrm>
          <a:custGeom>
            <a:avLst/>
            <a:gdLst/>
            <a:ahLst/>
            <a:cxnLst/>
            <a:rect l="l" t="t" r="r" b="b"/>
            <a:pathLst>
              <a:path w="1676400" h="533400">
                <a:moveTo>
                  <a:pt x="0" y="533400"/>
                </a:moveTo>
                <a:lnTo>
                  <a:pt x="1676399" y="533400"/>
                </a:lnTo>
                <a:lnTo>
                  <a:pt x="1676399" y="0"/>
                </a:lnTo>
                <a:lnTo>
                  <a:pt x="0" y="0"/>
                </a:lnTo>
                <a:lnTo>
                  <a:pt x="0" y="533400"/>
                </a:lnTo>
                <a:close/>
              </a:path>
            </a:pathLst>
          </a:custGeom>
          <a:ln w="25908">
            <a:solidFill>
              <a:srgbClr val="6B859A"/>
            </a:solidFill>
          </a:ln>
        </p:spPr>
        <p:txBody>
          <a:bodyPr wrap="square" lIns="0" tIns="0" rIns="0" bIns="0" rtlCol="0"/>
          <a:lstStyle/>
          <a:p>
            <a:endParaRPr/>
          </a:p>
        </p:txBody>
      </p:sp>
      <p:sp>
        <p:nvSpPr>
          <p:cNvPr id="18" name="object 18"/>
          <p:cNvSpPr txBox="1"/>
          <p:nvPr/>
        </p:nvSpPr>
        <p:spPr>
          <a:xfrm>
            <a:off x="5263896" y="3037459"/>
            <a:ext cx="1067435" cy="848994"/>
          </a:xfrm>
          <a:prstGeom prst="rect">
            <a:avLst/>
          </a:prstGeom>
        </p:spPr>
        <p:txBody>
          <a:bodyPr vert="horz" wrap="square" lIns="0" tIns="12700" rIns="0" bIns="0" rtlCol="0">
            <a:spAutoFit/>
          </a:bodyPr>
          <a:lstStyle/>
          <a:p>
            <a:pPr marR="5080" indent="635" algn="ctr">
              <a:lnSpc>
                <a:spcPct val="100000"/>
              </a:lnSpc>
              <a:spcBef>
                <a:spcPts val="100"/>
              </a:spcBef>
            </a:pPr>
            <a:r>
              <a:rPr sz="1800" spc="-5" dirty="0">
                <a:latin typeface="Arial"/>
                <a:cs typeface="Arial"/>
              </a:rPr>
              <a:t>Palatine  process</a:t>
            </a:r>
            <a:r>
              <a:rPr sz="1800" spc="-60" dirty="0">
                <a:latin typeface="Arial"/>
                <a:cs typeface="Arial"/>
              </a:rPr>
              <a:t> </a:t>
            </a:r>
            <a:r>
              <a:rPr sz="1800" spc="-5" dirty="0">
                <a:latin typeface="Arial"/>
                <a:cs typeface="Arial"/>
              </a:rPr>
              <a:t>of </a:t>
            </a:r>
            <a:r>
              <a:rPr sz="1800" dirty="0">
                <a:latin typeface="Arial"/>
                <a:cs typeface="Arial"/>
              </a:rPr>
              <a:t> </a:t>
            </a:r>
            <a:r>
              <a:rPr sz="1800" spc="-5" dirty="0">
                <a:latin typeface="Arial"/>
                <a:cs typeface="Arial"/>
              </a:rPr>
              <a:t>maxilla</a:t>
            </a:r>
            <a:endParaRPr sz="1800">
              <a:latin typeface="Arial"/>
              <a:cs typeface="Arial"/>
            </a:endParaRPr>
          </a:p>
        </p:txBody>
      </p:sp>
      <p:sp>
        <p:nvSpPr>
          <p:cNvPr id="19" name="object 19"/>
          <p:cNvSpPr/>
          <p:nvPr/>
        </p:nvSpPr>
        <p:spPr>
          <a:xfrm>
            <a:off x="2743961" y="3277361"/>
            <a:ext cx="1752600" cy="533400"/>
          </a:xfrm>
          <a:custGeom>
            <a:avLst/>
            <a:gdLst/>
            <a:ahLst/>
            <a:cxnLst/>
            <a:rect l="l" t="t" r="r" b="b"/>
            <a:pathLst>
              <a:path w="1752600" h="533400">
                <a:moveTo>
                  <a:pt x="0" y="533400"/>
                </a:moveTo>
                <a:lnTo>
                  <a:pt x="1752600" y="533400"/>
                </a:lnTo>
                <a:lnTo>
                  <a:pt x="1752600" y="0"/>
                </a:lnTo>
                <a:lnTo>
                  <a:pt x="0" y="0"/>
                </a:lnTo>
                <a:lnTo>
                  <a:pt x="0" y="533400"/>
                </a:lnTo>
                <a:close/>
              </a:path>
            </a:pathLst>
          </a:custGeom>
          <a:solidFill>
            <a:srgbClr val="93B6D2"/>
          </a:solidFill>
        </p:spPr>
        <p:txBody>
          <a:bodyPr wrap="square" lIns="0" tIns="0" rIns="0" bIns="0" rtlCol="0"/>
          <a:lstStyle/>
          <a:p>
            <a:endParaRPr/>
          </a:p>
        </p:txBody>
      </p:sp>
      <p:sp>
        <p:nvSpPr>
          <p:cNvPr id="20" name="object 20"/>
          <p:cNvSpPr/>
          <p:nvPr/>
        </p:nvSpPr>
        <p:spPr>
          <a:xfrm>
            <a:off x="2743961" y="3277361"/>
            <a:ext cx="1752600" cy="533400"/>
          </a:xfrm>
          <a:custGeom>
            <a:avLst/>
            <a:gdLst/>
            <a:ahLst/>
            <a:cxnLst/>
            <a:rect l="l" t="t" r="r" b="b"/>
            <a:pathLst>
              <a:path w="1752600" h="533400">
                <a:moveTo>
                  <a:pt x="0" y="533400"/>
                </a:moveTo>
                <a:lnTo>
                  <a:pt x="1752600" y="533400"/>
                </a:lnTo>
                <a:lnTo>
                  <a:pt x="1752600" y="0"/>
                </a:lnTo>
                <a:lnTo>
                  <a:pt x="0" y="0"/>
                </a:lnTo>
                <a:lnTo>
                  <a:pt x="0" y="533400"/>
                </a:lnTo>
                <a:close/>
              </a:path>
            </a:pathLst>
          </a:custGeom>
          <a:ln w="25908">
            <a:solidFill>
              <a:srgbClr val="6B859A"/>
            </a:solidFill>
          </a:ln>
        </p:spPr>
        <p:txBody>
          <a:bodyPr wrap="square" lIns="0" tIns="0" rIns="0" bIns="0" rtlCol="0"/>
          <a:lstStyle/>
          <a:p>
            <a:endParaRPr/>
          </a:p>
        </p:txBody>
      </p:sp>
      <p:sp>
        <p:nvSpPr>
          <p:cNvPr id="21" name="object 21"/>
          <p:cNvSpPr txBox="1"/>
          <p:nvPr/>
        </p:nvSpPr>
        <p:spPr>
          <a:xfrm>
            <a:off x="2934970" y="3113659"/>
            <a:ext cx="1384300" cy="848994"/>
          </a:xfrm>
          <a:prstGeom prst="rect">
            <a:avLst/>
          </a:prstGeom>
        </p:spPr>
        <p:txBody>
          <a:bodyPr vert="horz" wrap="square" lIns="0" tIns="12700" rIns="0" bIns="0" rtlCol="0">
            <a:spAutoFit/>
          </a:bodyPr>
          <a:lstStyle/>
          <a:p>
            <a:pPr marR="5080" indent="-635" algn="ctr">
              <a:lnSpc>
                <a:spcPct val="100000"/>
              </a:lnSpc>
              <a:spcBef>
                <a:spcPts val="100"/>
              </a:spcBef>
            </a:pPr>
            <a:r>
              <a:rPr sz="1800" spc="-5" dirty="0">
                <a:latin typeface="Arial"/>
                <a:cs typeface="Arial"/>
              </a:rPr>
              <a:t>Horizontal  plate </a:t>
            </a:r>
            <a:r>
              <a:rPr sz="1800" dirty="0">
                <a:latin typeface="Arial"/>
                <a:cs typeface="Arial"/>
              </a:rPr>
              <a:t>of  </a:t>
            </a:r>
            <a:r>
              <a:rPr sz="1800" spc="-5" dirty="0">
                <a:latin typeface="Arial"/>
                <a:cs typeface="Arial"/>
              </a:rPr>
              <a:t>palatine</a:t>
            </a:r>
            <a:r>
              <a:rPr sz="1800" spc="-60" dirty="0">
                <a:latin typeface="Arial"/>
                <a:cs typeface="Arial"/>
              </a:rPr>
              <a:t> </a:t>
            </a:r>
            <a:r>
              <a:rPr sz="1800" spc="-5" dirty="0">
                <a:latin typeface="Arial"/>
                <a:cs typeface="Arial"/>
              </a:rPr>
              <a:t>bone</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3460" y="0"/>
            <a:ext cx="1905" cy="3658870"/>
          </a:xfrm>
          <a:custGeom>
            <a:avLst/>
            <a:gdLst/>
            <a:ahLst/>
            <a:cxnLst/>
            <a:rect l="l" t="t" r="r" b="b"/>
            <a:pathLst>
              <a:path w="1905" h="3658870">
                <a:moveTo>
                  <a:pt x="0" y="3658362"/>
                </a:moveTo>
                <a:lnTo>
                  <a:pt x="1524" y="3658362"/>
                </a:lnTo>
                <a:lnTo>
                  <a:pt x="1524" y="0"/>
                </a:lnTo>
                <a:lnTo>
                  <a:pt x="0" y="0"/>
                </a:lnTo>
                <a:lnTo>
                  <a:pt x="0" y="3658362"/>
                </a:lnTo>
                <a:close/>
              </a:path>
            </a:pathLst>
          </a:custGeom>
          <a:solidFill>
            <a:srgbClr val="FFFFFF"/>
          </a:solidFill>
        </p:spPr>
        <p:txBody>
          <a:bodyPr wrap="square" lIns="0" tIns="0" rIns="0" bIns="0" rtlCol="0"/>
          <a:lstStyle/>
          <a:p>
            <a:endParaRPr/>
          </a:p>
        </p:txBody>
      </p:sp>
      <p:sp>
        <p:nvSpPr>
          <p:cNvPr id="3" name="object 3"/>
          <p:cNvSpPr/>
          <p:nvPr/>
        </p:nvSpPr>
        <p:spPr>
          <a:xfrm>
            <a:off x="1013460" y="3963161"/>
            <a:ext cx="1905" cy="2894965"/>
          </a:xfrm>
          <a:custGeom>
            <a:avLst/>
            <a:gdLst/>
            <a:ahLst/>
            <a:cxnLst/>
            <a:rect l="l" t="t" r="r" b="b"/>
            <a:pathLst>
              <a:path w="1905" h="2894965">
                <a:moveTo>
                  <a:pt x="0" y="2894837"/>
                </a:moveTo>
                <a:lnTo>
                  <a:pt x="1524" y="2894837"/>
                </a:lnTo>
                <a:lnTo>
                  <a:pt x="1524" y="0"/>
                </a:lnTo>
                <a:lnTo>
                  <a:pt x="0" y="0"/>
                </a:lnTo>
                <a:lnTo>
                  <a:pt x="0" y="2894837"/>
                </a:lnTo>
                <a:close/>
              </a:path>
            </a:pathLst>
          </a:custGeom>
          <a:solidFill>
            <a:srgbClr val="FFFFFF"/>
          </a:solidFill>
        </p:spPr>
        <p:txBody>
          <a:bodyPr wrap="square" lIns="0" tIns="0" rIns="0" bIns="0" rtlCol="0"/>
          <a:lstStyle/>
          <a:p>
            <a:endParaRPr/>
          </a:p>
        </p:txBody>
      </p:sp>
      <p:sp>
        <p:nvSpPr>
          <p:cNvPr id="4" name="object 4"/>
          <p:cNvSpPr/>
          <p:nvPr/>
        </p:nvSpPr>
        <p:spPr>
          <a:xfrm>
            <a:off x="935736" y="0"/>
            <a:ext cx="155447" cy="6857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51560" y="0"/>
            <a:ext cx="0" cy="3658870"/>
          </a:xfrm>
          <a:custGeom>
            <a:avLst/>
            <a:gdLst/>
            <a:ahLst/>
            <a:cxnLst/>
            <a:rect l="l" t="t" r="r" b="b"/>
            <a:pathLst>
              <a:path h="3658870">
                <a:moveTo>
                  <a:pt x="0" y="0"/>
                </a:moveTo>
                <a:lnTo>
                  <a:pt x="0" y="3658362"/>
                </a:lnTo>
              </a:path>
            </a:pathLst>
          </a:custGeom>
          <a:ln w="73152">
            <a:solidFill>
              <a:srgbClr val="FFFFFF"/>
            </a:solidFill>
          </a:ln>
        </p:spPr>
        <p:txBody>
          <a:bodyPr wrap="square" lIns="0" tIns="0" rIns="0" bIns="0" rtlCol="0"/>
          <a:lstStyle/>
          <a:p>
            <a:endParaRPr/>
          </a:p>
        </p:txBody>
      </p:sp>
      <p:sp>
        <p:nvSpPr>
          <p:cNvPr id="6" name="object 6"/>
          <p:cNvSpPr/>
          <p:nvPr/>
        </p:nvSpPr>
        <p:spPr>
          <a:xfrm>
            <a:off x="1051560" y="3963161"/>
            <a:ext cx="0" cy="2894965"/>
          </a:xfrm>
          <a:custGeom>
            <a:avLst/>
            <a:gdLst/>
            <a:ahLst/>
            <a:cxnLst/>
            <a:rect l="l" t="t" r="r" b="b"/>
            <a:pathLst>
              <a:path h="2894965">
                <a:moveTo>
                  <a:pt x="0" y="0"/>
                </a:moveTo>
                <a:lnTo>
                  <a:pt x="0" y="2894837"/>
                </a:lnTo>
              </a:path>
            </a:pathLst>
          </a:custGeom>
          <a:ln w="73152">
            <a:solidFill>
              <a:srgbClr val="FFFFFF"/>
            </a:solidFill>
          </a:ln>
        </p:spPr>
        <p:txBody>
          <a:bodyPr wrap="square" lIns="0" tIns="0" rIns="0" bIns="0" rtlCol="0"/>
          <a:lstStyle/>
          <a:p>
            <a:endParaRPr/>
          </a:p>
        </p:txBody>
      </p:sp>
      <p:sp>
        <p:nvSpPr>
          <p:cNvPr id="7" name="object 7"/>
          <p:cNvSpPr/>
          <p:nvPr/>
        </p:nvSpPr>
        <p:spPr>
          <a:xfrm>
            <a:off x="3087623" y="387095"/>
            <a:ext cx="2570988" cy="113995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108447" y="338327"/>
            <a:ext cx="2194559" cy="1220724"/>
          </a:xfrm>
          <a:prstGeom prst="rect">
            <a:avLst/>
          </a:prstGeom>
          <a:blipFill>
            <a:blip r:embed="rId4"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3416934" y="490473"/>
            <a:ext cx="3535679" cy="680720"/>
          </a:xfrm>
          <a:prstGeom prst="rect">
            <a:avLst/>
          </a:prstGeom>
        </p:spPr>
        <p:txBody>
          <a:bodyPr vert="horz" wrap="square" lIns="0" tIns="12065" rIns="0" bIns="0" rtlCol="0">
            <a:spAutoFit/>
          </a:bodyPr>
          <a:lstStyle/>
          <a:p>
            <a:pPr marL="12700">
              <a:lnSpc>
                <a:spcPct val="100000"/>
              </a:lnSpc>
              <a:spcBef>
                <a:spcPts val="95"/>
              </a:spcBef>
            </a:pPr>
            <a:r>
              <a:rPr spc="-5" dirty="0"/>
              <a:t>MEDIAL</a:t>
            </a:r>
            <a:r>
              <a:rPr spc="35" dirty="0"/>
              <a:t> </a:t>
            </a:r>
            <a:r>
              <a:rPr sz="4300" spc="-45" dirty="0"/>
              <a:t>WALL</a:t>
            </a:r>
            <a:endParaRPr sz="4300"/>
          </a:p>
        </p:txBody>
      </p:sp>
      <p:sp>
        <p:nvSpPr>
          <p:cNvPr id="10" name="object 10"/>
          <p:cNvSpPr/>
          <p:nvPr/>
        </p:nvSpPr>
        <p:spPr>
          <a:xfrm>
            <a:off x="1219200" y="1524000"/>
            <a:ext cx="4267200" cy="3581400"/>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438013" y="1547824"/>
            <a:ext cx="2540635" cy="2235835"/>
          </a:xfrm>
          <a:prstGeom prst="rect">
            <a:avLst/>
          </a:prstGeom>
        </p:spPr>
        <p:txBody>
          <a:bodyPr vert="horz" wrap="square" lIns="0" tIns="12065" rIns="0" bIns="0" rtlCol="0">
            <a:spAutoFit/>
          </a:bodyPr>
          <a:lstStyle/>
          <a:p>
            <a:pPr marL="295910" marR="5080" indent="-283210">
              <a:lnSpc>
                <a:spcPct val="100000"/>
              </a:lnSpc>
              <a:spcBef>
                <a:spcPts val="95"/>
              </a:spcBef>
              <a:buClr>
                <a:srgbClr val="93B6D2"/>
              </a:buClr>
              <a:buSzPct val="80357"/>
              <a:buChar char=""/>
              <a:tabLst>
                <a:tab pos="296545" algn="l"/>
              </a:tabLst>
            </a:pPr>
            <a:r>
              <a:rPr sz="2800" spc="-5" dirty="0">
                <a:latin typeface="Arial"/>
                <a:cs typeface="Arial"/>
              </a:rPr>
              <a:t>Divides </a:t>
            </a:r>
            <a:r>
              <a:rPr sz="2800" dirty="0">
                <a:latin typeface="Arial"/>
                <a:cs typeface="Arial"/>
              </a:rPr>
              <a:t>nasal  </a:t>
            </a:r>
            <a:r>
              <a:rPr sz="2800" spc="-5" dirty="0">
                <a:latin typeface="Arial"/>
                <a:cs typeface="Arial"/>
              </a:rPr>
              <a:t>cavity into</a:t>
            </a:r>
            <a:r>
              <a:rPr sz="2800" spc="-55" dirty="0">
                <a:latin typeface="Arial"/>
                <a:cs typeface="Arial"/>
              </a:rPr>
              <a:t> </a:t>
            </a:r>
            <a:r>
              <a:rPr sz="2800" spc="-5" dirty="0">
                <a:latin typeface="Arial"/>
                <a:cs typeface="Arial"/>
              </a:rPr>
              <a:t>two  </a:t>
            </a:r>
            <a:r>
              <a:rPr sz="2800" dirty="0">
                <a:latin typeface="Arial"/>
                <a:cs typeface="Arial"/>
              </a:rPr>
              <a:t>halves.</a:t>
            </a:r>
            <a:endParaRPr sz="2800">
              <a:latin typeface="Arial"/>
              <a:cs typeface="Arial"/>
            </a:endParaRPr>
          </a:p>
          <a:p>
            <a:pPr marL="295910" marR="21590" indent="-283210">
              <a:lnSpc>
                <a:spcPct val="100000"/>
              </a:lnSpc>
              <a:spcBef>
                <a:spcPts val="605"/>
              </a:spcBef>
              <a:buClr>
                <a:srgbClr val="93B6D2"/>
              </a:buClr>
              <a:buSzPct val="80357"/>
              <a:buChar char=""/>
              <a:tabLst>
                <a:tab pos="296545" algn="l"/>
              </a:tabLst>
            </a:pPr>
            <a:r>
              <a:rPr sz="2800" spc="-5" dirty="0">
                <a:latin typeface="Arial"/>
                <a:cs typeface="Arial"/>
              </a:rPr>
              <a:t>Seldom lies </a:t>
            </a:r>
            <a:r>
              <a:rPr sz="2800" spc="-445" dirty="0">
                <a:latin typeface="Arial"/>
                <a:cs typeface="Arial"/>
              </a:rPr>
              <a:t>in  </a:t>
            </a:r>
            <a:r>
              <a:rPr sz="2800" spc="-5" dirty="0">
                <a:latin typeface="Arial"/>
                <a:cs typeface="Arial"/>
              </a:rPr>
              <a:t>midline</a:t>
            </a:r>
            <a:endParaRPr sz="2800">
              <a:latin typeface="Arial"/>
              <a:cs typeface="Arial"/>
            </a:endParaRPr>
          </a:p>
        </p:txBody>
      </p:sp>
      <p:sp>
        <p:nvSpPr>
          <p:cNvPr id="12" name="object 12"/>
          <p:cNvSpPr/>
          <p:nvPr/>
        </p:nvSpPr>
        <p:spPr>
          <a:xfrm>
            <a:off x="229361" y="3658361"/>
            <a:ext cx="1828800" cy="304800"/>
          </a:xfrm>
          <a:custGeom>
            <a:avLst/>
            <a:gdLst/>
            <a:ahLst/>
            <a:cxnLst/>
            <a:rect l="l" t="t" r="r" b="b"/>
            <a:pathLst>
              <a:path w="1828800" h="304800">
                <a:moveTo>
                  <a:pt x="0" y="304800"/>
                </a:moveTo>
                <a:lnTo>
                  <a:pt x="1828800" y="304800"/>
                </a:lnTo>
                <a:lnTo>
                  <a:pt x="1828800" y="0"/>
                </a:lnTo>
                <a:lnTo>
                  <a:pt x="0" y="0"/>
                </a:lnTo>
                <a:lnTo>
                  <a:pt x="0" y="304800"/>
                </a:lnTo>
                <a:close/>
              </a:path>
            </a:pathLst>
          </a:custGeom>
          <a:solidFill>
            <a:srgbClr val="93B6D2"/>
          </a:solidFill>
        </p:spPr>
        <p:txBody>
          <a:bodyPr wrap="square" lIns="0" tIns="0" rIns="0" bIns="0" rtlCol="0"/>
          <a:lstStyle/>
          <a:p>
            <a:endParaRPr/>
          </a:p>
        </p:txBody>
      </p:sp>
      <p:sp>
        <p:nvSpPr>
          <p:cNvPr id="13" name="object 13"/>
          <p:cNvSpPr/>
          <p:nvPr/>
        </p:nvSpPr>
        <p:spPr>
          <a:xfrm>
            <a:off x="229361" y="3658361"/>
            <a:ext cx="1828800" cy="304800"/>
          </a:xfrm>
          <a:custGeom>
            <a:avLst/>
            <a:gdLst/>
            <a:ahLst/>
            <a:cxnLst/>
            <a:rect l="l" t="t" r="r" b="b"/>
            <a:pathLst>
              <a:path w="1828800" h="304800">
                <a:moveTo>
                  <a:pt x="0" y="304800"/>
                </a:moveTo>
                <a:lnTo>
                  <a:pt x="1828800" y="304800"/>
                </a:lnTo>
                <a:lnTo>
                  <a:pt x="1828800" y="0"/>
                </a:lnTo>
                <a:lnTo>
                  <a:pt x="0" y="0"/>
                </a:lnTo>
                <a:lnTo>
                  <a:pt x="0" y="304800"/>
                </a:lnTo>
                <a:close/>
              </a:path>
            </a:pathLst>
          </a:custGeom>
          <a:ln w="25908">
            <a:solidFill>
              <a:srgbClr val="6B859A"/>
            </a:solidFill>
          </a:ln>
        </p:spPr>
        <p:txBody>
          <a:bodyPr wrap="square" lIns="0" tIns="0" rIns="0" bIns="0" rtlCol="0"/>
          <a:lstStyle/>
          <a:p>
            <a:endParaRPr/>
          </a:p>
        </p:txBody>
      </p:sp>
      <p:sp>
        <p:nvSpPr>
          <p:cNvPr id="14" name="object 14"/>
          <p:cNvSpPr txBox="1"/>
          <p:nvPr/>
        </p:nvSpPr>
        <p:spPr>
          <a:xfrm>
            <a:off x="539597" y="3517214"/>
            <a:ext cx="120967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Vestibule</a:t>
            </a:r>
            <a:r>
              <a:rPr sz="1800" spc="-55" dirty="0">
                <a:latin typeface="Arial"/>
                <a:cs typeface="Arial"/>
              </a:rPr>
              <a:t> </a:t>
            </a:r>
            <a:r>
              <a:rPr sz="1800" dirty="0">
                <a:latin typeface="Arial"/>
                <a:cs typeface="Arial"/>
              </a:rPr>
              <a:t>of</a:t>
            </a:r>
            <a:endParaRPr sz="1800">
              <a:latin typeface="Arial"/>
              <a:cs typeface="Arial"/>
            </a:endParaRPr>
          </a:p>
        </p:txBody>
      </p:sp>
      <p:sp>
        <p:nvSpPr>
          <p:cNvPr id="15" name="object 15"/>
          <p:cNvSpPr txBox="1"/>
          <p:nvPr/>
        </p:nvSpPr>
        <p:spPr>
          <a:xfrm>
            <a:off x="882802" y="3792092"/>
            <a:ext cx="5200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n</a:t>
            </a:r>
            <a:r>
              <a:rPr sz="1800" spc="-15" dirty="0">
                <a:latin typeface="Arial"/>
                <a:cs typeface="Arial"/>
              </a:rPr>
              <a:t>o</a:t>
            </a:r>
            <a:r>
              <a:rPr sz="1800" spc="-5" dirty="0">
                <a:latin typeface="Arial"/>
                <a:cs typeface="Arial"/>
              </a:rPr>
              <a:t>se</a:t>
            </a:r>
            <a:endParaRPr sz="1800">
              <a:latin typeface="Arial"/>
              <a:cs typeface="Arial"/>
            </a:endParaRPr>
          </a:p>
        </p:txBody>
      </p:sp>
      <p:sp>
        <p:nvSpPr>
          <p:cNvPr id="16" name="object 16"/>
          <p:cNvSpPr/>
          <p:nvPr/>
        </p:nvSpPr>
        <p:spPr>
          <a:xfrm>
            <a:off x="1987295" y="3156204"/>
            <a:ext cx="521207" cy="445008"/>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057400" y="3200400"/>
            <a:ext cx="381000" cy="304800"/>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057400" y="3200400"/>
            <a:ext cx="381000" cy="304800"/>
          </a:xfrm>
          <a:custGeom>
            <a:avLst/>
            <a:gdLst/>
            <a:ahLst/>
            <a:cxnLst/>
            <a:rect l="l" t="t" r="r" b="b"/>
            <a:pathLst>
              <a:path w="381000" h="304800">
                <a:moveTo>
                  <a:pt x="0" y="152400"/>
                </a:moveTo>
                <a:lnTo>
                  <a:pt x="6808" y="111874"/>
                </a:lnTo>
                <a:lnTo>
                  <a:pt x="26020" y="75466"/>
                </a:lnTo>
                <a:lnTo>
                  <a:pt x="55816" y="44624"/>
                </a:lnTo>
                <a:lnTo>
                  <a:pt x="94375" y="20799"/>
                </a:lnTo>
                <a:lnTo>
                  <a:pt x="139876" y="5441"/>
                </a:lnTo>
                <a:lnTo>
                  <a:pt x="190500" y="0"/>
                </a:lnTo>
                <a:lnTo>
                  <a:pt x="241123" y="5441"/>
                </a:lnTo>
                <a:lnTo>
                  <a:pt x="286624" y="20799"/>
                </a:lnTo>
                <a:lnTo>
                  <a:pt x="325183" y="44624"/>
                </a:lnTo>
                <a:lnTo>
                  <a:pt x="354979" y="75466"/>
                </a:lnTo>
                <a:lnTo>
                  <a:pt x="374191" y="111874"/>
                </a:lnTo>
                <a:lnTo>
                  <a:pt x="381000" y="152400"/>
                </a:lnTo>
                <a:lnTo>
                  <a:pt x="374191" y="192925"/>
                </a:lnTo>
                <a:lnTo>
                  <a:pt x="354979" y="229333"/>
                </a:lnTo>
                <a:lnTo>
                  <a:pt x="325183" y="260175"/>
                </a:lnTo>
                <a:lnTo>
                  <a:pt x="286624" y="284000"/>
                </a:lnTo>
                <a:lnTo>
                  <a:pt x="241123" y="299358"/>
                </a:lnTo>
                <a:lnTo>
                  <a:pt x="190500" y="304800"/>
                </a:lnTo>
                <a:lnTo>
                  <a:pt x="139876" y="299358"/>
                </a:lnTo>
                <a:lnTo>
                  <a:pt x="94375" y="284000"/>
                </a:lnTo>
                <a:lnTo>
                  <a:pt x="55816" y="260175"/>
                </a:lnTo>
                <a:lnTo>
                  <a:pt x="26020" y="229333"/>
                </a:lnTo>
                <a:lnTo>
                  <a:pt x="6808" y="192925"/>
                </a:lnTo>
                <a:lnTo>
                  <a:pt x="0" y="152400"/>
                </a:lnTo>
                <a:close/>
              </a:path>
            </a:pathLst>
          </a:custGeom>
          <a:ln w="9144">
            <a:solidFill>
              <a:srgbClr val="D7B15C"/>
            </a:solidFill>
          </a:ln>
        </p:spPr>
        <p:txBody>
          <a:bodyPr wrap="square" lIns="0" tIns="0" rIns="0" bIns="0" rtlCol="0"/>
          <a:lstStyle/>
          <a:p>
            <a:endParaRPr/>
          </a:p>
        </p:txBody>
      </p:sp>
      <p:sp>
        <p:nvSpPr>
          <p:cNvPr id="19" name="object 19"/>
          <p:cNvSpPr/>
          <p:nvPr/>
        </p:nvSpPr>
        <p:spPr>
          <a:xfrm>
            <a:off x="1801367" y="3413759"/>
            <a:ext cx="388619" cy="451103"/>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1981961" y="3454527"/>
            <a:ext cx="142748" cy="204343"/>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907792" y="403859"/>
            <a:ext cx="4578096"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235579" y="545337"/>
            <a:ext cx="3925570" cy="635000"/>
          </a:xfrm>
          <a:prstGeom prst="rect">
            <a:avLst/>
          </a:prstGeom>
        </p:spPr>
        <p:txBody>
          <a:bodyPr vert="horz" wrap="square" lIns="0" tIns="12065" rIns="0" bIns="0" rtlCol="0">
            <a:spAutoFit/>
          </a:bodyPr>
          <a:lstStyle/>
          <a:p>
            <a:pPr marL="12700">
              <a:lnSpc>
                <a:spcPct val="100000"/>
              </a:lnSpc>
              <a:spcBef>
                <a:spcPts val="95"/>
              </a:spcBef>
            </a:pPr>
            <a:r>
              <a:rPr spc="-5" dirty="0"/>
              <a:t>NASAL</a:t>
            </a:r>
            <a:r>
              <a:rPr spc="-229" dirty="0"/>
              <a:t> </a:t>
            </a:r>
            <a:r>
              <a:rPr spc="-5" dirty="0"/>
              <a:t>SEPTUM</a:t>
            </a:r>
          </a:p>
        </p:txBody>
      </p:sp>
      <p:sp>
        <p:nvSpPr>
          <p:cNvPr id="6" name="object 6"/>
          <p:cNvSpPr/>
          <p:nvPr/>
        </p:nvSpPr>
        <p:spPr>
          <a:xfrm>
            <a:off x="4114800" y="1600200"/>
            <a:ext cx="4648200" cy="46482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04289" y="2600070"/>
            <a:ext cx="3823335" cy="2463800"/>
          </a:xfrm>
          <a:prstGeom prst="rect">
            <a:avLst/>
          </a:prstGeom>
        </p:spPr>
        <p:txBody>
          <a:bodyPr vert="horz" wrap="square" lIns="0" tIns="12065" rIns="0" bIns="0" rtlCol="0">
            <a:spAutoFit/>
          </a:bodyPr>
          <a:lstStyle/>
          <a:p>
            <a:pPr marL="12700">
              <a:lnSpc>
                <a:spcPct val="100000"/>
              </a:lnSpc>
              <a:spcBef>
                <a:spcPts val="95"/>
              </a:spcBef>
            </a:pPr>
            <a:r>
              <a:rPr sz="2800" spc="-25" dirty="0">
                <a:latin typeface="Arial"/>
                <a:cs typeface="Arial"/>
              </a:rPr>
              <a:t>Vertical </a:t>
            </a:r>
            <a:r>
              <a:rPr sz="2800" spc="-5" dirty="0">
                <a:latin typeface="Arial"/>
                <a:cs typeface="Arial"/>
              </a:rPr>
              <a:t>plate of</a:t>
            </a:r>
            <a:r>
              <a:rPr sz="2800" spc="45" dirty="0">
                <a:latin typeface="Arial"/>
                <a:cs typeface="Arial"/>
              </a:rPr>
              <a:t> </a:t>
            </a:r>
            <a:r>
              <a:rPr sz="2800" spc="-5" dirty="0">
                <a:latin typeface="Arial"/>
                <a:cs typeface="Arial"/>
              </a:rPr>
              <a:t>ethmoid</a:t>
            </a:r>
            <a:endParaRPr sz="2800">
              <a:latin typeface="Arial"/>
              <a:cs typeface="Arial"/>
            </a:endParaRPr>
          </a:p>
          <a:p>
            <a:pPr marL="12700" marR="1350010">
              <a:lnSpc>
                <a:spcPct val="235700"/>
              </a:lnSpc>
            </a:pPr>
            <a:r>
              <a:rPr sz="2800" spc="-5" dirty="0">
                <a:latin typeface="Arial"/>
                <a:cs typeface="Arial"/>
              </a:rPr>
              <a:t>Septal</a:t>
            </a:r>
            <a:r>
              <a:rPr sz="2800" spc="-25" dirty="0">
                <a:latin typeface="Arial"/>
                <a:cs typeface="Arial"/>
              </a:rPr>
              <a:t> </a:t>
            </a:r>
            <a:r>
              <a:rPr sz="2800" spc="-5" dirty="0">
                <a:latin typeface="Arial"/>
                <a:cs typeface="Arial"/>
              </a:rPr>
              <a:t>cartilage  vomer</a:t>
            </a:r>
            <a:endParaRPr sz="2800">
              <a:latin typeface="Arial"/>
              <a:cs typeface="Arial"/>
            </a:endParaRPr>
          </a:p>
        </p:txBody>
      </p:sp>
      <p:sp>
        <p:nvSpPr>
          <p:cNvPr id="8" name="object 8"/>
          <p:cNvSpPr/>
          <p:nvPr/>
        </p:nvSpPr>
        <p:spPr>
          <a:xfrm>
            <a:off x="3413759" y="3072383"/>
            <a:ext cx="2711195" cy="4876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479800" y="3112007"/>
            <a:ext cx="2465070" cy="301625"/>
          </a:xfrm>
          <a:custGeom>
            <a:avLst/>
            <a:gdLst/>
            <a:ahLst/>
            <a:cxnLst/>
            <a:rect l="l" t="t" r="r" b="b"/>
            <a:pathLst>
              <a:path w="2465070" h="301625">
                <a:moveTo>
                  <a:pt x="2413272" y="241553"/>
                </a:moveTo>
                <a:lnTo>
                  <a:pt x="2354707" y="275716"/>
                </a:lnTo>
                <a:lnTo>
                  <a:pt x="2348484" y="279272"/>
                </a:lnTo>
                <a:lnTo>
                  <a:pt x="2346452" y="287274"/>
                </a:lnTo>
                <a:lnTo>
                  <a:pt x="2350008" y="293369"/>
                </a:lnTo>
                <a:lnTo>
                  <a:pt x="2353564" y="299592"/>
                </a:lnTo>
                <a:lnTo>
                  <a:pt x="2361565" y="301625"/>
                </a:lnTo>
                <a:lnTo>
                  <a:pt x="2442351" y="254507"/>
                </a:lnTo>
                <a:lnTo>
                  <a:pt x="2438908" y="254507"/>
                </a:lnTo>
                <a:lnTo>
                  <a:pt x="2438908" y="252729"/>
                </a:lnTo>
                <a:lnTo>
                  <a:pt x="2432430" y="252729"/>
                </a:lnTo>
                <a:lnTo>
                  <a:pt x="2413272" y="241553"/>
                </a:lnTo>
                <a:close/>
              </a:path>
              <a:path w="2465070" h="301625">
                <a:moveTo>
                  <a:pt x="26162" y="0"/>
                </a:moveTo>
                <a:lnTo>
                  <a:pt x="5714" y="0"/>
                </a:lnTo>
                <a:lnTo>
                  <a:pt x="0" y="5841"/>
                </a:lnTo>
                <a:lnTo>
                  <a:pt x="0" y="248665"/>
                </a:lnTo>
                <a:lnTo>
                  <a:pt x="5714" y="254507"/>
                </a:lnTo>
                <a:lnTo>
                  <a:pt x="2391065" y="254507"/>
                </a:lnTo>
                <a:lnTo>
                  <a:pt x="2413272" y="241553"/>
                </a:lnTo>
                <a:lnTo>
                  <a:pt x="25908" y="241553"/>
                </a:lnTo>
                <a:lnTo>
                  <a:pt x="12953" y="228600"/>
                </a:lnTo>
                <a:lnTo>
                  <a:pt x="25908" y="228600"/>
                </a:lnTo>
                <a:lnTo>
                  <a:pt x="25908" y="25907"/>
                </a:lnTo>
                <a:lnTo>
                  <a:pt x="12953" y="25907"/>
                </a:lnTo>
                <a:lnTo>
                  <a:pt x="25908" y="12953"/>
                </a:lnTo>
                <a:lnTo>
                  <a:pt x="26162" y="12953"/>
                </a:lnTo>
                <a:lnTo>
                  <a:pt x="26162" y="0"/>
                </a:lnTo>
                <a:close/>
              </a:path>
              <a:path w="2465070" h="301625">
                <a:moveTo>
                  <a:pt x="2442350" y="228600"/>
                </a:moveTo>
                <a:lnTo>
                  <a:pt x="2438908" y="228600"/>
                </a:lnTo>
                <a:lnTo>
                  <a:pt x="2438908" y="254507"/>
                </a:lnTo>
                <a:lnTo>
                  <a:pt x="2442351" y="254507"/>
                </a:lnTo>
                <a:lnTo>
                  <a:pt x="2464562" y="241553"/>
                </a:lnTo>
                <a:lnTo>
                  <a:pt x="2442350" y="228600"/>
                </a:lnTo>
                <a:close/>
              </a:path>
              <a:path w="2465070" h="301625">
                <a:moveTo>
                  <a:pt x="2432430" y="230377"/>
                </a:moveTo>
                <a:lnTo>
                  <a:pt x="2413272" y="241553"/>
                </a:lnTo>
                <a:lnTo>
                  <a:pt x="2432430" y="252729"/>
                </a:lnTo>
                <a:lnTo>
                  <a:pt x="2432430" y="230377"/>
                </a:lnTo>
                <a:close/>
              </a:path>
              <a:path w="2465070" h="301625">
                <a:moveTo>
                  <a:pt x="2438908" y="230377"/>
                </a:moveTo>
                <a:lnTo>
                  <a:pt x="2432430" y="230377"/>
                </a:lnTo>
                <a:lnTo>
                  <a:pt x="2432430" y="252729"/>
                </a:lnTo>
                <a:lnTo>
                  <a:pt x="2438908" y="252729"/>
                </a:lnTo>
                <a:lnTo>
                  <a:pt x="2438908" y="230377"/>
                </a:lnTo>
                <a:close/>
              </a:path>
              <a:path w="2465070" h="301625">
                <a:moveTo>
                  <a:pt x="25908" y="228600"/>
                </a:moveTo>
                <a:lnTo>
                  <a:pt x="12953" y="228600"/>
                </a:lnTo>
                <a:lnTo>
                  <a:pt x="25908" y="241553"/>
                </a:lnTo>
                <a:lnTo>
                  <a:pt x="25908" y="228600"/>
                </a:lnTo>
                <a:close/>
              </a:path>
              <a:path w="2465070" h="301625">
                <a:moveTo>
                  <a:pt x="2391065" y="228600"/>
                </a:moveTo>
                <a:lnTo>
                  <a:pt x="25908" y="228600"/>
                </a:lnTo>
                <a:lnTo>
                  <a:pt x="25908" y="241553"/>
                </a:lnTo>
                <a:lnTo>
                  <a:pt x="2413272" y="241553"/>
                </a:lnTo>
                <a:lnTo>
                  <a:pt x="2391065" y="228600"/>
                </a:lnTo>
                <a:close/>
              </a:path>
              <a:path w="2465070" h="301625">
                <a:moveTo>
                  <a:pt x="2361565" y="181482"/>
                </a:moveTo>
                <a:lnTo>
                  <a:pt x="2353564" y="183514"/>
                </a:lnTo>
                <a:lnTo>
                  <a:pt x="2350008" y="189737"/>
                </a:lnTo>
                <a:lnTo>
                  <a:pt x="2346452" y="195833"/>
                </a:lnTo>
                <a:lnTo>
                  <a:pt x="2348484" y="203834"/>
                </a:lnTo>
                <a:lnTo>
                  <a:pt x="2354707" y="207390"/>
                </a:lnTo>
                <a:lnTo>
                  <a:pt x="2413272" y="241553"/>
                </a:lnTo>
                <a:lnTo>
                  <a:pt x="2432430" y="230377"/>
                </a:lnTo>
                <a:lnTo>
                  <a:pt x="2438908" y="230377"/>
                </a:lnTo>
                <a:lnTo>
                  <a:pt x="2438908" y="228600"/>
                </a:lnTo>
                <a:lnTo>
                  <a:pt x="2442350" y="228600"/>
                </a:lnTo>
                <a:lnTo>
                  <a:pt x="2361565" y="181482"/>
                </a:lnTo>
                <a:close/>
              </a:path>
              <a:path w="2465070" h="301625">
                <a:moveTo>
                  <a:pt x="25908" y="12953"/>
                </a:moveTo>
                <a:lnTo>
                  <a:pt x="12953" y="25907"/>
                </a:lnTo>
                <a:lnTo>
                  <a:pt x="25908" y="25907"/>
                </a:lnTo>
                <a:lnTo>
                  <a:pt x="25908" y="12953"/>
                </a:lnTo>
                <a:close/>
              </a:path>
              <a:path w="2465070" h="301625">
                <a:moveTo>
                  <a:pt x="26162" y="12953"/>
                </a:moveTo>
                <a:lnTo>
                  <a:pt x="25908" y="12953"/>
                </a:lnTo>
                <a:lnTo>
                  <a:pt x="25908" y="25907"/>
                </a:lnTo>
                <a:lnTo>
                  <a:pt x="26162" y="25907"/>
                </a:lnTo>
                <a:lnTo>
                  <a:pt x="26162" y="12953"/>
                </a:lnTo>
                <a:close/>
              </a:path>
            </a:pathLst>
          </a:custGeom>
          <a:solidFill>
            <a:srgbClr val="000000"/>
          </a:solidFill>
        </p:spPr>
        <p:txBody>
          <a:bodyPr wrap="square" lIns="0" tIns="0" rIns="0" bIns="0" rtlCol="0"/>
          <a:lstStyle/>
          <a:p>
            <a:endParaRPr/>
          </a:p>
        </p:txBody>
      </p:sp>
      <p:sp>
        <p:nvSpPr>
          <p:cNvPr id="10" name="object 10"/>
          <p:cNvSpPr/>
          <p:nvPr/>
        </p:nvSpPr>
        <p:spPr>
          <a:xfrm>
            <a:off x="3515867" y="3732276"/>
            <a:ext cx="1770888" cy="36271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582161" y="3828288"/>
            <a:ext cx="1524000" cy="120650"/>
          </a:xfrm>
          <a:custGeom>
            <a:avLst/>
            <a:gdLst/>
            <a:ahLst/>
            <a:cxnLst/>
            <a:rect l="l" t="t" r="r" b="b"/>
            <a:pathLst>
              <a:path w="1524000" h="120650">
                <a:moveTo>
                  <a:pt x="1421002" y="0"/>
                </a:moveTo>
                <a:lnTo>
                  <a:pt x="1413128" y="2159"/>
                </a:lnTo>
                <a:lnTo>
                  <a:pt x="1409446" y="8255"/>
                </a:lnTo>
                <a:lnTo>
                  <a:pt x="1405889" y="14478"/>
                </a:lnTo>
                <a:lnTo>
                  <a:pt x="1407922" y="22351"/>
                </a:lnTo>
                <a:lnTo>
                  <a:pt x="1450419" y="47195"/>
                </a:lnTo>
                <a:lnTo>
                  <a:pt x="1498346" y="47243"/>
                </a:lnTo>
                <a:lnTo>
                  <a:pt x="1498346" y="73151"/>
                </a:lnTo>
                <a:lnTo>
                  <a:pt x="1450319" y="73151"/>
                </a:lnTo>
                <a:lnTo>
                  <a:pt x="1414017" y="94234"/>
                </a:lnTo>
                <a:lnTo>
                  <a:pt x="1407922" y="97917"/>
                </a:lnTo>
                <a:lnTo>
                  <a:pt x="1405763" y="105791"/>
                </a:lnTo>
                <a:lnTo>
                  <a:pt x="1409318" y="112013"/>
                </a:lnTo>
                <a:lnTo>
                  <a:pt x="1413002" y="118237"/>
                </a:lnTo>
                <a:lnTo>
                  <a:pt x="1420876" y="120268"/>
                </a:lnTo>
                <a:lnTo>
                  <a:pt x="1427099" y="116712"/>
                </a:lnTo>
                <a:lnTo>
                  <a:pt x="1501788" y="73151"/>
                </a:lnTo>
                <a:lnTo>
                  <a:pt x="1498346" y="73151"/>
                </a:lnTo>
                <a:lnTo>
                  <a:pt x="1501872" y="73103"/>
                </a:lnTo>
                <a:lnTo>
                  <a:pt x="1524000" y="60198"/>
                </a:lnTo>
                <a:lnTo>
                  <a:pt x="1421002" y="0"/>
                </a:lnTo>
                <a:close/>
              </a:path>
              <a:path w="1524000" h="120650">
                <a:moveTo>
                  <a:pt x="1472667" y="60173"/>
                </a:moveTo>
                <a:lnTo>
                  <a:pt x="1450403" y="73103"/>
                </a:lnTo>
                <a:lnTo>
                  <a:pt x="1498346" y="73151"/>
                </a:lnTo>
                <a:lnTo>
                  <a:pt x="1498346" y="71374"/>
                </a:lnTo>
                <a:lnTo>
                  <a:pt x="1491868" y="71374"/>
                </a:lnTo>
                <a:lnTo>
                  <a:pt x="1472667" y="60173"/>
                </a:lnTo>
                <a:close/>
              </a:path>
              <a:path w="1524000" h="120650">
                <a:moveTo>
                  <a:pt x="0" y="45719"/>
                </a:moveTo>
                <a:lnTo>
                  <a:pt x="0" y="71628"/>
                </a:lnTo>
                <a:lnTo>
                  <a:pt x="1450403" y="73103"/>
                </a:lnTo>
                <a:lnTo>
                  <a:pt x="1472667" y="60173"/>
                </a:lnTo>
                <a:lnTo>
                  <a:pt x="1450419" y="47195"/>
                </a:lnTo>
                <a:lnTo>
                  <a:pt x="0" y="45719"/>
                </a:lnTo>
                <a:close/>
              </a:path>
              <a:path w="1524000" h="120650">
                <a:moveTo>
                  <a:pt x="1491868" y="49022"/>
                </a:moveTo>
                <a:lnTo>
                  <a:pt x="1472667" y="60173"/>
                </a:lnTo>
                <a:lnTo>
                  <a:pt x="1491868" y="71374"/>
                </a:lnTo>
                <a:lnTo>
                  <a:pt x="1491868" y="49022"/>
                </a:lnTo>
                <a:close/>
              </a:path>
              <a:path w="1524000" h="120650">
                <a:moveTo>
                  <a:pt x="1498346" y="49022"/>
                </a:moveTo>
                <a:lnTo>
                  <a:pt x="1491868" y="49022"/>
                </a:lnTo>
                <a:lnTo>
                  <a:pt x="1491868" y="71374"/>
                </a:lnTo>
                <a:lnTo>
                  <a:pt x="1498346" y="71374"/>
                </a:lnTo>
                <a:lnTo>
                  <a:pt x="1498346" y="49022"/>
                </a:lnTo>
                <a:close/>
              </a:path>
              <a:path w="1524000" h="120650">
                <a:moveTo>
                  <a:pt x="1450419" y="47195"/>
                </a:moveTo>
                <a:lnTo>
                  <a:pt x="1472667" y="60173"/>
                </a:lnTo>
                <a:lnTo>
                  <a:pt x="1491868" y="49022"/>
                </a:lnTo>
                <a:lnTo>
                  <a:pt x="1498346" y="49022"/>
                </a:lnTo>
                <a:lnTo>
                  <a:pt x="1498346" y="47243"/>
                </a:lnTo>
                <a:lnTo>
                  <a:pt x="1450419" y="47195"/>
                </a:lnTo>
                <a:close/>
              </a:path>
            </a:pathLst>
          </a:custGeom>
          <a:solidFill>
            <a:srgbClr val="000000"/>
          </a:solidFill>
        </p:spPr>
        <p:txBody>
          <a:bodyPr wrap="square" lIns="0" tIns="0" rIns="0" bIns="0" rtlCol="0"/>
          <a:lstStyle/>
          <a:p>
            <a:endParaRPr/>
          </a:p>
        </p:txBody>
      </p:sp>
      <p:sp>
        <p:nvSpPr>
          <p:cNvPr id="12" name="object 12"/>
          <p:cNvSpPr/>
          <p:nvPr/>
        </p:nvSpPr>
        <p:spPr>
          <a:xfrm>
            <a:off x="2449067" y="4492752"/>
            <a:ext cx="4133087" cy="413004"/>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514854" y="4592954"/>
            <a:ext cx="3886835" cy="221615"/>
          </a:xfrm>
          <a:custGeom>
            <a:avLst/>
            <a:gdLst/>
            <a:ahLst/>
            <a:cxnLst/>
            <a:rect l="l" t="t" r="r" b="b"/>
            <a:pathLst>
              <a:path w="3886835" h="221614">
                <a:moveTo>
                  <a:pt x="3812721" y="45949"/>
                </a:moveTo>
                <a:lnTo>
                  <a:pt x="0" y="195453"/>
                </a:lnTo>
                <a:lnTo>
                  <a:pt x="1015" y="221361"/>
                </a:lnTo>
                <a:lnTo>
                  <a:pt x="3813709" y="71858"/>
                </a:lnTo>
                <a:lnTo>
                  <a:pt x="3835385" y="58024"/>
                </a:lnTo>
                <a:lnTo>
                  <a:pt x="3812721" y="45949"/>
                </a:lnTo>
                <a:close/>
              </a:path>
              <a:path w="3886835" h="221614">
                <a:moveTo>
                  <a:pt x="3864299" y="44069"/>
                </a:moveTo>
                <a:lnTo>
                  <a:pt x="3860673" y="44069"/>
                </a:lnTo>
                <a:lnTo>
                  <a:pt x="3861688" y="69977"/>
                </a:lnTo>
                <a:lnTo>
                  <a:pt x="3813709" y="71858"/>
                </a:lnTo>
                <a:lnTo>
                  <a:pt x="3778250" y="94488"/>
                </a:lnTo>
                <a:lnTo>
                  <a:pt x="3772154" y="98298"/>
                </a:lnTo>
                <a:lnTo>
                  <a:pt x="3770376" y="106299"/>
                </a:lnTo>
                <a:lnTo>
                  <a:pt x="3774312" y="112268"/>
                </a:lnTo>
                <a:lnTo>
                  <a:pt x="3778123" y="118364"/>
                </a:lnTo>
                <a:lnTo>
                  <a:pt x="3786124" y="120142"/>
                </a:lnTo>
                <a:lnTo>
                  <a:pt x="3886707" y="56007"/>
                </a:lnTo>
                <a:lnTo>
                  <a:pt x="3864299" y="44069"/>
                </a:lnTo>
                <a:close/>
              </a:path>
              <a:path w="3886835" h="221614">
                <a:moveTo>
                  <a:pt x="3835385" y="58024"/>
                </a:moveTo>
                <a:lnTo>
                  <a:pt x="3813709" y="71858"/>
                </a:lnTo>
                <a:lnTo>
                  <a:pt x="3861688" y="69977"/>
                </a:lnTo>
                <a:lnTo>
                  <a:pt x="3861629" y="68453"/>
                </a:lnTo>
                <a:lnTo>
                  <a:pt x="3854957" y="68453"/>
                </a:lnTo>
                <a:lnTo>
                  <a:pt x="3835385" y="58024"/>
                </a:lnTo>
                <a:close/>
              </a:path>
              <a:path w="3886835" h="221614">
                <a:moveTo>
                  <a:pt x="3854069" y="46101"/>
                </a:moveTo>
                <a:lnTo>
                  <a:pt x="3835385" y="58024"/>
                </a:lnTo>
                <a:lnTo>
                  <a:pt x="3854957" y="68453"/>
                </a:lnTo>
                <a:lnTo>
                  <a:pt x="3854069" y="46101"/>
                </a:lnTo>
                <a:close/>
              </a:path>
              <a:path w="3886835" h="221614">
                <a:moveTo>
                  <a:pt x="3860752" y="46101"/>
                </a:moveTo>
                <a:lnTo>
                  <a:pt x="3854069" y="46101"/>
                </a:lnTo>
                <a:lnTo>
                  <a:pt x="3854957" y="68453"/>
                </a:lnTo>
                <a:lnTo>
                  <a:pt x="3861629" y="68453"/>
                </a:lnTo>
                <a:lnTo>
                  <a:pt x="3860752" y="46101"/>
                </a:lnTo>
                <a:close/>
              </a:path>
              <a:path w="3886835" h="221614">
                <a:moveTo>
                  <a:pt x="3860673" y="44069"/>
                </a:moveTo>
                <a:lnTo>
                  <a:pt x="3812721" y="45949"/>
                </a:lnTo>
                <a:lnTo>
                  <a:pt x="3835385" y="58024"/>
                </a:lnTo>
                <a:lnTo>
                  <a:pt x="3854069" y="46101"/>
                </a:lnTo>
                <a:lnTo>
                  <a:pt x="3860752" y="46101"/>
                </a:lnTo>
                <a:lnTo>
                  <a:pt x="3860673" y="44069"/>
                </a:lnTo>
                <a:close/>
              </a:path>
              <a:path w="3886835" h="221614">
                <a:moveTo>
                  <a:pt x="3781425" y="0"/>
                </a:moveTo>
                <a:lnTo>
                  <a:pt x="3773551" y="2413"/>
                </a:lnTo>
                <a:lnTo>
                  <a:pt x="3770249" y="8636"/>
                </a:lnTo>
                <a:lnTo>
                  <a:pt x="3766820" y="14986"/>
                </a:lnTo>
                <a:lnTo>
                  <a:pt x="3769232" y="22860"/>
                </a:lnTo>
                <a:lnTo>
                  <a:pt x="3775582" y="26162"/>
                </a:lnTo>
                <a:lnTo>
                  <a:pt x="3812721" y="45949"/>
                </a:lnTo>
                <a:lnTo>
                  <a:pt x="3860673" y="44069"/>
                </a:lnTo>
                <a:lnTo>
                  <a:pt x="3864299" y="44069"/>
                </a:lnTo>
                <a:lnTo>
                  <a:pt x="3787775" y="3302"/>
                </a:lnTo>
                <a:lnTo>
                  <a:pt x="3781425" y="0"/>
                </a:lnTo>
                <a:close/>
              </a:path>
            </a:pathLst>
          </a:custGeom>
          <a:solidFill>
            <a:srgbClr val="00000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2993135" y="373379"/>
            <a:ext cx="4383023" cy="1136903"/>
          </a:xfrm>
          <a:prstGeom prst="rect">
            <a:avLst/>
          </a:prstGeom>
          <a:blipFill>
            <a:blip r:embed="rId6"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3320922" y="515238"/>
            <a:ext cx="3728720" cy="635000"/>
          </a:xfrm>
          <a:prstGeom prst="rect">
            <a:avLst/>
          </a:prstGeom>
        </p:spPr>
        <p:txBody>
          <a:bodyPr vert="horz" wrap="square" lIns="0" tIns="12065" rIns="0" bIns="0" rtlCol="0">
            <a:spAutoFit/>
          </a:bodyPr>
          <a:lstStyle/>
          <a:p>
            <a:pPr marL="12700">
              <a:lnSpc>
                <a:spcPct val="100000"/>
              </a:lnSpc>
              <a:spcBef>
                <a:spcPts val="95"/>
              </a:spcBef>
            </a:pPr>
            <a:r>
              <a:rPr spc="-50" dirty="0"/>
              <a:t>LATERAL</a:t>
            </a:r>
            <a:r>
              <a:rPr spc="-204" dirty="0"/>
              <a:t> </a:t>
            </a:r>
            <a:r>
              <a:rPr spc="-45" dirty="0"/>
              <a:t>WALL</a:t>
            </a:r>
          </a:p>
        </p:txBody>
      </p:sp>
      <p:sp>
        <p:nvSpPr>
          <p:cNvPr id="15" name="object 15"/>
          <p:cNvSpPr/>
          <p:nvPr/>
        </p:nvSpPr>
        <p:spPr>
          <a:xfrm>
            <a:off x="1435608" y="1487424"/>
            <a:ext cx="7499604" cy="4721352"/>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431036" y="1482852"/>
            <a:ext cx="7508875" cy="4730750"/>
          </a:xfrm>
          <a:custGeom>
            <a:avLst/>
            <a:gdLst/>
            <a:ahLst/>
            <a:cxnLst/>
            <a:rect l="l" t="t" r="r" b="b"/>
            <a:pathLst>
              <a:path w="7508875" h="4730750">
                <a:moveTo>
                  <a:pt x="0" y="4730496"/>
                </a:moveTo>
                <a:lnTo>
                  <a:pt x="7508748" y="4730496"/>
                </a:lnTo>
                <a:lnTo>
                  <a:pt x="7508748" y="0"/>
                </a:lnTo>
                <a:lnTo>
                  <a:pt x="0" y="0"/>
                </a:lnTo>
                <a:lnTo>
                  <a:pt x="0" y="4730496"/>
                </a:lnTo>
                <a:close/>
              </a:path>
            </a:pathLst>
          </a:custGeom>
          <a:ln w="9144">
            <a:solidFill>
              <a:srgbClr val="93B6D2"/>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GB">
                <a:latin typeface="Calibri" charset="0"/>
              </a:rPr>
              <a:t>Lateral wall – nasal cavity</a:t>
            </a:r>
          </a:p>
        </p:txBody>
      </p:sp>
      <p:sp>
        <p:nvSpPr>
          <p:cNvPr id="18434" name="Content Placeholder 2"/>
          <p:cNvSpPr>
            <a:spLocks noGrp="1"/>
          </p:cNvSpPr>
          <p:nvPr>
            <p:ph idx="1"/>
          </p:nvPr>
        </p:nvSpPr>
        <p:spPr/>
        <p:txBody>
          <a:bodyPr/>
          <a:lstStyle/>
          <a:p>
            <a:pPr eaLnBrk="1" hangingPunct="1"/>
            <a:r>
              <a:rPr lang="en-GB">
                <a:latin typeface="Calibri" charset="0"/>
              </a:rPr>
              <a:t>Lateral wall – maxilla -which has a large defect in its medial side.</a:t>
            </a:r>
          </a:p>
          <a:p>
            <a:pPr eaLnBrk="1" hangingPunct="1"/>
            <a:r>
              <a:rPr lang="en-GB">
                <a:latin typeface="Calibri" charset="0"/>
              </a:rPr>
              <a:t>Several bones contribute to close this deffect. Therefore, they form a part of the lateral wall of the nasal cavity</a:t>
            </a:r>
          </a:p>
        </p:txBody>
      </p:sp>
    </p:spTree>
    <p:extLst>
      <p:ext uri="{BB962C8B-B14F-4D97-AF65-F5344CB8AC3E}">
        <p14:creationId xmlns:p14="http://schemas.microsoft.com/office/powerpoint/2010/main" val="4822305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GB">
                <a:latin typeface="Calibri" charset="0"/>
              </a:rPr>
              <a:t>Lateral wall – nasal cavity..</a:t>
            </a:r>
          </a:p>
        </p:txBody>
      </p:sp>
      <p:pic>
        <p:nvPicPr>
          <p:cNvPr id="19458" name="Content Placeholder 3" descr="lateral wall 1.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750" y="1857375"/>
            <a:ext cx="4210050" cy="3981450"/>
          </a:xfrm>
        </p:spPr>
      </p:pic>
      <p:sp>
        <p:nvSpPr>
          <p:cNvPr id="19459" name="Rectangle 4"/>
          <p:cNvSpPr>
            <a:spLocks noChangeArrowheads="1"/>
          </p:cNvSpPr>
          <p:nvPr/>
        </p:nvSpPr>
        <p:spPr bwMode="auto">
          <a:xfrm>
            <a:off x="5786438" y="2000250"/>
            <a:ext cx="30718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latin typeface="Calibri" charset="0"/>
              </a:rPr>
              <a:t>The base of the lateral wall formed by the maxilla.</a:t>
            </a:r>
            <a:endParaRPr lang="en-GB" sz="2800">
              <a:latin typeface="Calibri" charset="0"/>
            </a:endParaRPr>
          </a:p>
        </p:txBody>
      </p:sp>
    </p:spTree>
    <p:extLst>
      <p:ext uri="{BB962C8B-B14F-4D97-AF65-F5344CB8AC3E}">
        <p14:creationId xmlns:p14="http://schemas.microsoft.com/office/powerpoint/2010/main" val="4807500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ORBITAL CAVITY</a:t>
            </a:r>
            <a:endParaRPr lang="en-US" dirty="0"/>
          </a:p>
        </p:txBody>
      </p:sp>
      <p:sp>
        <p:nvSpPr>
          <p:cNvPr id="6" name="Content Placeholder 5"/>
          <p:cNvSpPr>
            <a:spLocks noGrp="1"/>
          </p:cNvSpPr>
          <p:nvPr>
            <p:ph idx="1"/>
          </p:nvPr>
        </p:nvSpPr>
        <p:spPr>
          <a:xfrm>
            <a:off x="1435608" y="1447800"/>
            <a:ext cx="7498080" cy="5181600"/>
          </a:xfrm>
        </p:spPr>
        <p:txBody>
          <a:bodyPr>
            <a:normAutofit/>
          </a:bodyPr>
          <a:lstStyle/>
          <a:p>
            <a:endParaRPr lang="en-US" sz="2400" dirty="0" smtClean="0"/>
          </a:p>
          <a:p>
            <a:pPr>
              <a:buNone/>
            </a:pPr>
            <a:r>
              <a:rPr lang="en-US" sz="2400" dirty="0" smtClean="0"/>
              <a:t>CONTRIBUTED BY 7 BONES</a:t>
            </a:r>
          </a:p>
          <a:p>
            <a:r>
              <a:rPr lang="en-US" sz="2400" dirty="0" smtClean="0"/>
              <a:t>Frontal bone</a:t>
            </a:r>
          </a:p>
          <a:p>
            <a:r>
              <a:rPr lang="en-US" sz="2400" dirty="0" err="1" smtClean="0"/>
              <a:t>Zygomatic</a:t>
            </a:r>
            <a:r>
              <a:rPr lang="en-US" sz="2400" dirty="0" smtClean="0"/>
              <a:t> bone</a:t>
            </a:r>
          </a:p>
          <a:p>
            <a:r>
              <a:rPr lang="en-US" sz="2400" dirty="0" smtClean="0"/>
              <a:t>Maxilla</a:t>
            </a:r>
          </a:p>
          <a:p>
            <a:r>
              <a:rPr lang="en-US" sz="2400" dirty="0" err="1" smtClean="0"/>
              <a:t>Ethmoid</a:t>
            </a:r>
            <a:r>
              <a:rPr lang="en-US" sz="2400" dirty="0" smtClean="0"/>
              <a:t> bone</a:t>
            </a:r>
          </a:p>
          <a:p>
            <a:r>
              <a:rPr lang="en-US" sz="2400" dirty="0" smtClean="0"/>
              <a:t>Sphenoid bone</a:t>
            </a:r>
          </a:p>
          <a:p>
            <a:r>
              <a:rPr lang="en-US" sz="2400" dirty="0" err="1" smtClean="0"/>
              <a:t>Lacrimal</a:t>
            </a:r>
            <a:r>
              <a:rPr lang="en-US" sz="2400" dirty="0" smtClean="0"/>
              <a:t> bone</a:t>
            </a:r>
          </a:p>
          <a:p>
            <a:r>
              <a:rPr lang="en-US" sz="2400" dirty="0" smtClean="0"/>
              <a:t>Palatine bone</a:t>
            </a:r>
          </a:p>
          <a:p>
            <a:endParaRPr lang="en-US" sz="2400" dirty="0" smtClean="0"/>
          </a:p>
          <a:p>
            <a:pPr>
              <a:buNone/>
            </a:pPr>
            <a:endParaRPr lang="en-US" sz="2400" dirty="0" smtClean="0"/>
          </a:p>
          <a:p>
            <a:pPr>
              <a:buNone/>
            </a:pPr>
            <a:r>
              <a:rPr lang="en-US" sz="2400" dirty="0" smtClean="0"/>
              <a:t>ENTRANCE OF THE ORBIT</a:t>
            </a:r>
          </a:p>
          <a:p>
            <a:r>
              <a:rPr lang="en-US" sz="2400" dirty="0" smtClean="0"/>
              <a:t>Frontal,  </a:t>
            </a:r>
            <a:r>
              <a:rPr lang="en-US" sz="2400" dirty="0" err="1" smtClean="0"/>
              <a:t>Zygomatic</a:t>
            </a:r>
            <a:r>
              <a:rPr lang="en-US" sz="2400" dirty="0" smtClean="0"/>
              <a:t>,   Maxillary Bones</a:t>
            </a:r>
          </a:p>
          <a:p>
            <a:endParaRPr lang="en-US" sz="2400" dirty="0"/>
          </a:p>
        </p:txBody>
      </p:sp>
      <p:pic>
        <p:nvPicPr>
          <p:cNvPr id="8" name="Picture 3"/>
          <p:cNvPicPr>
            <a:picLocks noChangeAspect="1" noChangeArrowheads="1"/>
          </p:cNvPicPr>
          <p:nvPr/>
        </p:nvPicPr>
        <p:blipFill>
          <a:blip r:embed="rId2" cstate="print"/>
          <a:srcRect l="6505" t="7117" r="50000" b="42041"/>
          <a:stretch>
            <a:fillRect/>
          </a:stretch>
        </p:blipFill>
        <p:spPr>
          <a:xfrm>
            <a:off x="4724400" y="2438400"/>
            <a:ext cx="3925359" cy="2590800"/>
          </a:xfrm>
          <a:prstGeom prst="rect">
            <a:avLst/>
          </a:prstGeom>
        </p:spPr>
      </p:pic>
      <p:sp>
        <p:nvSpPr>
          <p:cNvPr id="7" name="Rectangle 6"/>
          <p:cNvSpPr/>
          <p:nvPr/>
        </p:nvSpPr>
        <p:spPr>
          <a:xfrm>
            <a:off x="4107770" y="3244334"/>
            <a:ext cx="928459" cy="369332"/>
          </a:xfrm>
          <a:prstGeom prst="rect">
            <a:avLst/>
          </a:prstGeom>
        </p:spPr>
        <p:txBody>
          <a:bodyPr wrap="none">
            <a:spAutoFit/>
          </a:bodyPr>
          <a:lstStyle/>
          <a:p>
            <a:r>
              <a:rPr lang="en-US" b="1" dirty="0" smtClean="0">
                <a:solidFill>
                  <a:schemeClr val="accent3">
                    <a:lumMod val="50000"/>
                  </a:schemeClr>
                </a:solidFill>
                <a:latin typeface="Times New Roman" pitchFamily="18" charset="0"/>
                <a:cs typeface="Times New Roman" pitchFamily="18" charset="0"/>
              </a:rPr>
              <a:t>ORBIT</a:t>
            </a:r>
            <a:endParaRPr lang="en-US" b="1" dirty="0">
              <a:solidFill>
                <a:schemeClr val="accent3">
                  <a:lumMod val="50000"/>
                </a:schemeClr>
              </a:solidFill>
              <a:latin typeface="Times New Roman" pitchFamily="18" charset="0"/>
              <a:cs typeface="Times New Roman" pitchFamily="18" charset="0"/>
            </a:endParaRPr>
          </a:p>
        </p:txBody>
      </p:sp>
      <p:sp>
        <p:nvSpPr>
          <p:cNvPr id="9" name="TextBox 8"/>
          <p:cNvSpPr txBox="1"/>
          <p:nvPr/>
        </p:nvSpPr>
        <p:spPr>
          <a:xfrm rot="16200000">
            <a:off x="-1222800" y="30516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1190813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GB">
                <a:latin typeface="Calibri" charset="0"/>
              </a:rPr>
              <a:t>Lateral wall – nasal cavity...</a:t>
            </a:r>
          </a:p>
        </p:txBody>
      </p:sp>
      <p:pic>
        <p:nvPicPr>
          <p:cNvPr id="20482" name="Content Placeholder 3" descr="Untitled.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28625" y="1500188"/>
            <a:ext cx="4203700" cy="4714875"/>
          </a:xfrm>
        </p:spPr>
      </p:pic>
      <p:sp>
        <p:nvSpPr>
          <p:cNvPr id="20483" name="Rectangle 4"/>
          <p:cNvSpPr>
            <a:spLocks noChangeArrowheads="1"/>
          </p:cNvSpPr>
          <p:nvPr/>
        </p:nvSpPr>
        <p:spPr bwMode="auto">
          <a:xfrm>
            <a:off x="4786313" y="1714500"/>
            <a:ext cx="38576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latin typeface="Calibri" charset="0"/>
              </a:rPr>
              <a:t>Palatine bone overlaps the  posterior part of the maxilla</a:t>
            </a:r>
            <a:endParaRPr lang="en-GB" sz="2800">
              <a:latin typeface="Calibri" charset="0"/>
            </a:endParaRPr>
          </a:p>
        </p:txBody>
      </p:sp>
    </p:spTree>
    <p:extLst>
      <p:ext uri="{BB962C8B-B14F-4D97-AF65-F5344CB8AC3E}">
        <p14:creationId xmlns:p14="http://schemas.microsoft.com/office/powerpoint/2010/main" val="732169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GB">
                <a:latin typeface="Calibri" charset="0"/>
              </a:rPr>
              <a:t>Lateral wall – nasal cavity....</a:t>
            </a:r>
          </a:p>
        </p:txBody>
      </p:sp>
      <p:pic>
        <p:nvPicPr>
          <p:cNvPr id="21506" name="Content Placeholder 3" descr="lw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7188" y="1714500"/>
            <a:ext cx="5500687" cy="4891088"/>
          </a:xfrm>
        </p:spPr>
      </p:pic>
      <p:sp>
        <p:nvSpPr>
          <p:cNvPr id="21507" name="Rectangle 1"/>
          <p:cNvSpPr>
            <a:spLocks noChangeArrowheads="1"/>
          </p:cNvSpPr>
          <p:nvPr/>
        </p:nvSpPr>
        <p:spPr bwMode="auto">
          <a:xfrm>
            <a:off x="6143625" y="2286000"/>
            <a:ext cx="278606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2400">
                <a:solidFill>
                  <a:srgbClr val="000066"/>
                </a:solidFill>
                <a:latin typeface="Verdana" charset="0"/>
              </a:rPr>
              <a:t>The lacrimal bone and the inferior nasal concha are placed over the maxilla and the palatine bone.</a:t>
            </a:r>
            <a:endParaRPr lang="en-US" sz="1400"/>
          </a:p>
          <a:p>
            <a:pPr eaLnBrk="0" hangingPunct="0"/>
            <a:r>
              <a:rPr lang="en-US" sz="2400">
                <a:solidFill>
                  <a:srgbClr val="000066"/>
                </a:solidFill>
                <a:latin typeface="Verdana" charset="0"/>
              </a:rPr>
              <a:t> </a:t>
            </a:r>
            <a:endParaRPr lang="en-US" sz="3600"/>
          </a:p>
        </p:txBody>
      </p:sp>
    </p:spTree>
    <p:extLst>
      <p:ext uri="{BB962C8B-B14F-4D97-AF65-F5344CB8AC3E}">
        <p14:creationId xmlns:p14="http://schemas.microsoft.com/office/powerpoint/2010/main" val="13850589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Content Placeholder 3" descr="lw4.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71500" y="1643063"/>
            <a:ext cx="6643688" cy="4902200"/>
          </a:xfrm>
        </p:spPr>
      </p:pic>
      <p:sp>
        <p:nvSpPr>
          <p:cNvPr id="22530" name="Rectangle 4"/>
          <p:cNvSpPr>
            <a:spLocks noChangeArrowheads="1"/>
          </p:cNvSpPr>
          <p:nvPr/>
        </p:nvSpPr>
        <p:spPr bwMode="auto">
          <a:xfrm>
            <a:off x="714375" y="142875"/>
            <a:ext cx="71437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latin typeface="Calibri" charset="0"/>
              </a:rPr>
              <a:t>Lateral wall of the nasal cavity is completed by the ethmoid bone. The parts shown in dotted line can be seen only when the middle concha is lifted off. Compare with</a:t>
            </a:r>
            <a:endParaRPr lang="en-GB" sz="2400">
              <a:latin typeface="Calibri" charset="0"/>
            </a:endParaRPr>
          </a:p>
        </p:txBody>
      </p:sp>
    </p:spTree>
    <p:extLst>
      <p:ext uri="{BB962C8B-B14F-4D97-AF65-F5344CB8AC3E}">
        <p14:creationId xmlns:p14="http://schemas.microsoft.com/office/powerpoint/2010/main" val="30900631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Content Placeholder 3" descr="Nasal 00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00250" y="214313"/>
            <a:ext cx="4929188" cy="6445250"/>
          </a:xfrm>
        </p:spPr>
      </p:pic>
    </p:spTree>
    <p:extLst>
      <p:ext uri="{BB962C8B-B14F-4D97-AF65-F5344CB8AC3E}">
        <p14:creationId xmlns:p14="http://schemas.microsoft.com/office/powerpoint/2010/main" val="333104912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Content Placeholder 3" descr="lw5.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28625" y="357188"/>
            <a:ext cx="8153400" cy="6000750"/>
          </a:xfrm>
        </p:spPr>
      </p:pic>
    </p:spTree>
    <p:extLst>
      <p:ext uri="{BB962C8B-B14F-4D97-AF65-F5344CB8AC3E}">
        <p14:creationId xmlns:p14="http://schemas.microsoft.com/office/powerpoint/2010/main" val="25120489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Content Placeholder 3" descr="lw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42938" y="285750"/>
            <a:ext cx="8001000" cy="6256338"/>
          </a:xfrm>
        </p:spPr>
      </p:pic>
    </p:spTree>
    <p:extLst>
      <p:ext uri="{BB962C8B-B14F-4D97-AF65-F5344CB8AC3E}">
        <p14:creationId xmlns:p14="http://schemas.microsoft.com/office/powerpoint/2010/main" val="137934768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789176" y="373379"/>
            <a:ext cx="6789420"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116582" y="515238"/>
            <a:ext cx="6135370" cy="635000"/>
          </a:xfrm>
          <a:prstGeom prst="rect">
            <a:avLst/>
          </a:prstGeom>
        </p:spPr>
        <p:txBody>
          <a:bodyPr vert="horz" wrap="square" lIns="0" tIns="12065" rIns="0" bIns="0" rtlCol="0">
            <a:spAutoFit/>
          </a:bodyPr>
          <a:lstStyle/>
          <a:p>
            <a:pPr marL="12700">
              <a:lnSpc>
                <a:spcPct val="100000"/>
              </a:lnSpc>
              <a:spcBef>
                <a:spcPts val="95"/>
              </a:spcBef>
            </a:pPr>
            <a:r>
              <a:rPr spc="-50" dirty="0"/>
              <a:t>LATERAL </a:t>
            </a:r>
            <a:r>
              <a:rPr spc="-45" dirty="0"/>
              <a:t>WALL </a:t>
            </a:r>
            <a:r>
              <a:rPr spc="-5" dirty="0"/>
              <a:t>OF</a:t>
            </a:r>
            <a:r>
              <a:rPr spc="-254" dirty="0"/>
              <a:t> </a:t>
            </a:r>
            <a:r>
              <a:rPr spc="-5" dirty="0"/>
              <a:t>NOSE</a:t>
            </a:r>
          </a:p>
        </p:txBody>
      </p:sp>
      <p:sp>
        <p:nvSpPr>
          <p:cNvPr id="6" name="object 6"/>
          <p:cNvSpPr txBox="1"/>
          <p:nvPr/>
        </p:nvSpPr>
        <p:spPr>
          <a:xfrm>
            <a:off x="1456689" y="1397634"/>
            <a:ext cx="3629660" cy="3409315"/>
          </a:xfrm>
          <a:prstGeom prst="rect">
            <a:avLst/>
          </a:prstGeom>
        </p:spPr>
        <p:txBody>
          <a:bodyPr vert="horz" wrap="square" lIns="0" tIns="88265" rIns="0" bIns="0" rtlCol="0">
            <a:spAutoFit/>
          </a:bodyPr>
          <a:lstStyle/>
          <a:p>
            <a:pPr marL="295910" indent="-283210">
              <a:lnSpc>
                <a:spcPct val="100000"/>
              </a:lnSpc>
              <a:spcBef>
                <a:spcPts val="695"/>
              </a:spcBef>
              <a:buClr>
                <a:srgbClr val="A07B36"/>
              </a:buClr>
              <a:buSzPct val="79166"/>
              <a:buFont typeface="Wingdings"/>
              <a:buChar char=""/>
              <a:tabLst>
                <a:tab pos="296545" algn="l"/>
              </a:tabLst>
            </a:pPr>
            <a:r>
              <a:rPr sz="2400" spc="-5" dirty="0">
                <a:latin typeface="Arial"/>
                <a:cs typeface="Arial"/>
              </a:rPr>
              <a:t>Marked by 3</a:t>
            </a:r>
            <a:r>
              <a:rPr sz="2400" spc="5" dirty="0">
                <a:latin typeface="Arial"/>
                <a:cs typeface="Arial"/>
              </a:rPr>
              <a:t> </a:t>
            </a:r>
            <a:r>
              <a:rPr sz="2400" spc="-5" dirty="0">
                <a:latin typeface="Arial"/>
                <a:cs typeface="Arial"/>
              </a:rPr>
              <a:t>projections:</a:t>
            </a:r>
            <a:endParaRPr sz="2400">
              <a:latin typeface="Arial"/>
              <a:cs typeface="Arial"/>
            </a:endParaRPr>
          </a:p>
          <a:p>
            <a:pPr marL="605155" lvl="1" indent="-272415">
              <a:lnSpc>
                <a:spcPct val="100000"/>
              </a:lnSpc>
              <a:spcBef>
                <a:spcPts val="600"/>
              </a:spcBef>
              <a:buClr>
                <a:srgbClr val="A07B36"/>
              </a:buClr>
              <a:buSzPct val="95833"/>
              <a:buFont typeface="Wingdings"/>
              <a:buChar char=""/>
              <a:tabLst>
                <a:tab pos="605790" algn="l"/>
              </a:tabLst>
            </a:pPr>
            <a:r>
              <a:rPr sz="2400" spc="-5" dirty="0">
                <a:latin typeface="Arial"/>
                <a:cs typeface="Arial"/>
              </a:rPr>
              <a:t>Superior</a:t>
            </a:r>
            <a:r>
              <a:rPr sz="2400" spc="10" dirty="0">
                <a:latin typeface="Arial"/>
                <a:cs typeface="Arial"/>
              </a:rPr>
              <a:t> </a:t>
            </a:r>
            <a:r>
              <a:rPr sz="2400" spc="-5" dirty="0">
                <a:latin typeface="Arial"/>
                <a:cs typeface="Arial"/>
              </a:rPr>
              <a:t>concha</a:t>
            </a:r>
            <a:endParaRPr sz="2400">
              <a:latin typeface="Arial"/>
              <a:cs typeface="Arial"/>
            </a:endParaRPr>
          </a:p>
          <a:p>
            <a:pPr marL="604520" lvl="1" indent="-271780">
              <a:lnSpc>
                <a:spcPct val="100000"/>
              </a:lnSpc>
              <a:spcBef>
                <a:spcPts val="605"/>
              </a:spcBef>
              <a:buClr>
                <a:srgbClr val="A07B36"/>
              </a:buClr>
              <a:buSzPct val="95833"/>
              <a:buFont typeface="Wingdings"/>
              <a:buChar char=""/>
              <a:tabLst>
                <a:tab pos="605155" algn="l"/>
              </a:tabLst>
            </a:pPr>
            <a:r>
              <a:rPr sz="2400" spc="-5" dirty="0">
                <a:latin typeface="Arial"/>
                <a:cs typeface="Arial"/>
              </a:rPr>
              <a:t>Middle</a:t>
            </a:r>
            <a:r>
              <a:rPr sz="2400" spc="20" dirty="0">
                <a:latin typeface="Arial"/>
                <a:cs typeface="Arial"/>
              </a:rPr>
              <a:t> </a:t>
            </a:r>
            <a:r>
              <a:rPr sz="2400" spc="-5" dirty="0">
                <a:latin typeface="Arial"/>
                <a:cs typeface="Arial"/>
              </a:rPr>
              <a:t>concha</a:t>
            </a:r>
            <a:endParaRPr sz="2400">
              <a:latin typeface="Arial"/>
              <a:cs typeface="Arial"/>
            </a:endParaRPr>
          </a:p>
          <a:p>
            <a:pPr marL="604520" lvl="1" indent="-271780">
              <a:lnSpc>
                <a:spcPct val="100000"/>
              </a:lnSpc>
              <a:spcBef>
                <a:spcPts val="600"/>
              </a:spcBef>
              <a:buClr>
                <a:srgbClr val="A07B36"/>
              </a:buClr>
              <a:buSzPct val="95833"/>
              <a:buFont typeface="Wingdings"/>
              <a:buChar char=""/>
              <a:tabLst>
                <a:tab pos="605155" algn="l"/>
              </a:tabLst>
            </a:pPr>
            <a:r>
              <a:rPr sz="2400" spc="-5" dirty="0">
                <a:latin typeface="Arial"/>
                <a:cs typeface="Arial"/>
              </a:rPr>
              <a:t>Inferior</a:t>
            </a:r>
            <a:r>
              <a:rPr sz="2400" spc="-10" dirty="0">
                <a:latin typeface="Arial"/>
                <a:cs typeface="Arial"/>
              </a:rPr>
              <a:t> </a:t>
            </a:r>
            <a:r>
              <a:rPr sz="2400" spc="-5" dirty="0">
                <a:latin typeface="Arial"/>
                <a:cs typeface="Arial"/>
              </a:rPr>
              <a:t>concha</a:t>
            </a:r>
            <a:endParaRPr sz="2400">
              <a:latin typeface="Arial"/>
              <a:cs typeface="Arial"/>
            </a:endParaRPr>
          </a:p>
          <a:p>
            <a:pPr lvl="1">
              <a:lnSpc>
                <a:spcPct val="100000"/>
              </a:lnSpc>
              <a:spcBef>
                <a:spcPts val="55"/>
              </a:spcBef>
              <a:buClr>
                <a:srgbClr val="A07B36"/>
              </a:buClr>
              <a:buFont typeface="Wingdings"/>
              <a:buChar char=""/>
            </a:pPr>
            <a:endParaRPr sz="3500">
              <a:latin typeface="Times New Roman"/>
              <a:cs typeface="Times New Roman"/>
            </a:endParaRPr>
          </a:p>
          <a:p>
            <a:pPr marL="295910" marR="273685" indent="-283210">
              <a:lnSpc>
                <a:spcPct val="100000"/>
              </a:lnSpc>
              <a:buClr>
                <a:srgbClr val="A07B36"/>
              </a:buClr>
              <a:buSzPct val="79166"/>
              <a:buFont typeface="Wingdings"/>
              <a:buChar char=""/>
              <a:tabLst>
                <a:tab pos="296545" algn="l"/>
              </a:tabLst>
            </a:pPr>
            <a:r>
              <a:rPr sz="2400" dirty="0">
                <a:latin typeface="Arial"/>
                <a:cs typeface="Arial"/>
              </a:rPr>
              <a:t>The </a:t>
            </a:r>
            <a:r>
              <a:rPr sz="2400" spc="-5" dirty="0">
                <a:latin typeface="Arial"/>
                <a:cs typeface="Arial"/>
              </a:rPr>
              <a:t>space below</a:t>
            </a:r>
            <a:r>
              <a:rPr sz="2400" spc="-25" dirty="0">
                <a:latin typeface="Arial"/>
                <a:cs typeface="Arial"/>
              </a:rPr>
              <a:t> </a:t>
            </a:r>
            <a:r>
              <a:rPr sz="2400" spc="-5" dirty="0">
                <a:latin typeface="Arial"/>
                <a:cs typeface="Arial"/>
              </a:rPr>
              <a:t>each  concha is called a  </a:t>
            </a:r>
            <a:r>
              <a:rPr sz="2400" dirty="0">
                <a:latin typeface="Arial"/>
                <a:cs typeface="Arial"/>
              </a:rPr>
              <a:t>meatus.</a:t>
            </a:r>
            <a:endParaRPr sz="2400">
              <a:latin typeface="Arial"/>
              <a:cs typeface="Arial"/>
            </a:endParaRPr>
          </a:p>
        </p:txBody>
      </p:sp>
      <p:sp>
        <p:nvSpPr>
          <p:cNvPr id="7" name="object 7"/>
          <p:cNvSpPr/>
          <p:nvPr/>
        </p:nvSpPr>
        <p:spPr>
          <a:xfrm>
            <a:off x="5334000" y="1981200"/>
            <a:ext cx="3429000" cy="41148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410967" y="373379"/>
            <a:ext cx="5545835"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38373" y="514858"/>
            <a:ext cx="4896485" cy="635000"/>
          </a:xfrm>
          <a:prstGeom prst="rect">
            <a:avLst/>
          </a:prstGeom>
        </p:spPr>
        <p:txBody>
          <a:bodyPr vert="horz" wrap="square" lIns="0" tIns="12065" rIns="0" bIns="0" rtlCol="0">
            <a:spAutoFit/>
          </a:bodyPr>
          <a:lstStyle/>
          <a:p>
            <a:pPr marL="12700">
              <a:lnSpc>
                <a:spcPct val="100000"/>
              </a:lnSpc>
              <a:spcBef>
                <a:spcPts val="95"/>
              </a:spcBef>
            </a:pPr>
            <a:r>
              <a:rPr spc="-5" dirty="0"/>
              <a:t>SUPERIOR</a:t>
            </a:r>
            <a:r>
              <a:rPr spc="-50" dirty="0"/>
              <a:t> </a:t>
            </a:r>
            <a:r>
              <a:rPr spc="-55" dirty="0"/>
              <a:t>MEATUS</a:t>
            </a:r>
          </a:p>
        </p:txBody>
      </p:sp>
      <p:sp>
        <p:nvSpPr>
          <p:cNvPr id="6" name="object 6"/>
          <p:cNvSpPr txBox="1"/>
          <p:nvPr/>
        </p:nvSpPr>
        <p:spPr>
          <a:xfrm>
            <a:off x="1596897" y="1284478"/>
            <a:ext cx="3376929" cy="4723765"/>
          </a:xfrm>
          <a:prstGeom prst="rect">
            <a:avLst/>
          </a:prstGeom>
        </p:spPr>
        <p:txBody>
          <a:bodyPr vert="horz" wrap="square" lIns="0" tIns="53975" rIns="0" bIns="0" rtlCol="0">
            <a:spAutoFit/>
          </a:bodyPr>
          <a:lstStyle/>
          <a:p>
            <a:pPr marL="295910" marR="817244" indent="-283210">
              <a:lnSpc>
                <a:spcPts val="2590"/>
              </a:lnSpc>
              <a:spcBef>
                <a:spcPts val="425"/>
              </a:spcBef>
              <a:buClr>
                <a:srgbClr val="A07B36"/>
              </a:buClr>
              <a:buSzPct val="79166"/>
              <a:buFont typeface="Wingdings"/>
              <a:buChar char=""/>
              <a:tabLst>
                <a:tab pos="296545" algn="l"/>
              </a:tabLst>
            </a:pPr>
            <a:r>
              <a:rPr sz="2400" spc="-5" dirty="0">
                <a:latin typeface="Arial"/>
                <a:cs typeface="Arial"/>
              </a:rPr>
              <a:t>Space below</a:t>
            </a:r>
            <a:r>
              <a:rPr sz="2400" spc="-45" dirty="0">
                <a:latin typeface="Arial"/>
                <a:cs typeface="Arial"/>
              </a:rPr>
              <a:t> </a:t>
            </a:r>
            <a:r>
              <a:rPr sz="2400" dirty="0">
                <a:latin typeface="Arial"/>
                <a:cs typeface="Arial"/>
              </a:rPr>
              <a:t>the  </a:t>
            </a:r>
            <a:r>
              <a:rPr sz="2400" spc="-5" dirty="0">
                <a:latin typeface="Arial"/>
                <a:cs typeface="Arial"/>
              </a:rPr>
              <a:t>superior</a:t>
            </a:r>
            <a:r>
              <a:rPr sz="2400" spc="-25" dirty="0">
                <a:latin typeface="Arial"/>
                <a:cs typeface="Arial"/>
              </a:rPr>
              <a:t> </a:t>
            </a:r>
            <a:r>
              <a:rPr sz="2400" spc="-5" dirty="0">
                <a:latin typeface="Arial"/>
                <a:cs typeface="Arial"/>
              </a:rPr>
              <a:t>concha.</a:t>
            </a:r>
            <a:endParaRPr sz="2400">
              <a:latin typeface="Arial"/>
              <a:cs typeface="Arial"/>
            </a:endParaRPr>
          </a:p>
          <a:p>
            <a:pPr marL="295910" marR="290195" indent="-283210">
              <a:lnSpc>
                <a:spcPts val="2590"/>
              </a:lnSpc>
              <a:spcBef>
                <a:spcPts val="610"/>
              </a:spcBef>
              <a:buClr>
                <a:srgbClr val="A07B36"/>
              </a:buClr>
              <a:buSzPct val="79166"/>
              <a:buFont typeface="Wingdings"/>
              <a:buChar char=""/>
              <a:tabLst>
                <a:tab pos="296545" algn="l"/>
              </a:tabLst>
            </a:pPr>
            <a:r>
              <a:rPr sz="2400" spc="-5" dirty="0">
                <a:latin typeface="Arial"/>
                <a:cs typeface="Arial"/>
              </a:rPr>
              <a:t>Superior concha is a  process </a:t>
            </a:r>
            <a:r>
              <a:rPr sz="2400" dirty="0">
                <a:latin typeface="Arial"/>
                <a:cs typeface="Arial"/>
              </a:rPr>
              <a:t>of </a:t>
            </a:r>
            <a:r>
              <a:rPr sz="2400" spc="-5" dirty="0">
                <a:latin typeface="Arial"/>
                <a:cs typeface="Arial"/>
              </a:rPr>
              <a:t>ethmoid  </a:t>
            </a:r>
            <a:r>
              <a:rPr sz="2400" spc="-10" dirty="0">
                <a:latin typeface="Arial"/>
                <a:cs typeface="Arial"/>
              </a:rPr>
              <a:t>bone.</a:t>
            </a:r>
            <a:endParaRPr sz="2400">
              <a:latin typeface="Arial"/>
              <a:cs typeface="Arial"/>
            </a:endParaRPr>
          </a:p>
          <a:p>
            <a:pPr marL="295910" indent="-283210">
              <a:lnSpc>
                <a:spcPct val="100000"/>
              </a:lnSpc>
              <a:spcBef>
                <a:spcPts val="275"/>
              </a:spcBef>
              <a:buClr>
                <a:srgbClr val="A07B36"/>
              </a:buClr>
              <a:buSzPct val="79166"/>
              <a:buFont typeface="Wingdings"/>
              <a:buChar char=""/>
              <a:tabLst>
                <a:tab pos="296545" algn="l"/>
              </a:tabLst>
            </a:pPr>
            <a:r>
              <a:rPr sz="2400" spc="-5" dirty="0">
                <a:latin typeface="Arial"/>
                <a:cs typeface="Arial"/>
              </a:rPr>
              <a:t>Smallest </a:t>
            </a:r>
            <a:r>
              <a:rPr sz="2400" dirty="0">
                <a:latin typeface="Arial"/>
                <a:cs typeface="Arial"/>
              </a:rPr>
              <a:t>of </a:t>
            </a:r>
            <a:r>
              <a:rPr sz="2400" spc="-5" dirty="0">
                <a:latin typeface="Arial"/>
                <a:cs typeface="Arial"/>
              </a:rPr>
              <a:t>all</a:t>
            </a:r>
            <a:r>
              <a:rPr sz="2400" spc="-40" dirty="0">
                <a:latin typeface="Arial"/>
                <a:cs typeface="Arial"/>
              </a:rPr>
              <a:t> </a:t>
            </a:r>
            <a:r>
              <a:rPr sz="2400" dirty="0">
                <a:latin typeface="Arial"/>
                <a:cs typeface="Arial"/>
              </a:rPr>
              <a:t>meatus.</a:t>
            </a:r>
            <a:endParaRPr sz="2400">
              <a:latin typeface="Arial"/>
              <a:cs typeface="Arial"/>
            </a:endParaRPr>
          </a:p>
          <a:p>
            <a:pPr marL="295910" indent="-283210">
              <a:lnSpc>
                <a:spcPts val="2735"/>
              </a:lnSpc>
              <a:spcBef>
                <a:spcPts val="315"/>
              </a:spcBef>
              <a:buClr>
                <a:srgbClr val="A07B36"/>
              </a:buClr>
              <a:buSzPct val="79166"/>
              <a:buFont typeface="Wingdings"/>
              <a:buChar char=""/>
              <a:tabLst>
                <a:tab pos="296545" algn="l"/>
              </a:tabLst>
            </a:pPr>
            <a:r>
              <a:rPr sz="2400" spc="-5" dirty="0">
                <a:latin typeface="Arial"/>
                <a:cs typeface="Arial"/>
              </a:rPr>
              <a:t>Posterior</a:t>
            </a:r>
            <a:r>
              <a:rPr sz="2400" dirty="0">
                <a:latin typeface="Arial"/>
                <a:cs typeface="Arial"/>
              </a:rPr>
              <a:t> </a:t>
            </a:r>
            <a:r>
              <a:rPr sz="2400" spc="-5" dirty="0">
                <a:latin typeface="Arial"/>
                <a:cs typeface="Arial"/>
              </a:rPr>
              <a:t>ethmoidal</a:t>
            </a:r>
            <a:endParaRPr sz="2400">
              <a:latin typeface="Arial"/>
              <a:cs typeface="Arial"/>
            </a:endParaRPr>
          </a:p>
          <a:p>
            <a:pPr marL="295910">
              <a:lnSpc>
                <a:spcPts val="2735"/>
              </a:lnSpc>
            </a:pPr>
            <a:r>
              <a:rPr sz="2400" spc="-5" dirty="0">
                <a:latin typeface="Arial"/>
                <a:cs typeface="Arial"/>
              </a:rPr>
              <a:t>sinuses opens into</a:t>
            </a:r>
            <a:r>
              <a:rPr sz="2400" spc="15" dirty="0">
                <a:latin typeface="Arial"/>
                <a:cs typeface="Arial"/>
              </a:rPr>
              <a:t> </a:t>
            </a:r>
            <a:r>
              <a:rPr sz="2400" dirty="0">
                <a:latin typeface="Arial"/>
                <a:cs typeface="Arial"/>
              </a:rPr>
              <a:t>it.</a:t>
            </a:r>
            <a:endParaRPr sz="2400">
              <a:latin typeface="Arial"/>
              <a:cs typeface="Arial"/>
            </a:endParaRPr>
          </a:p>
          <a:p>
            <a:pPr marL="295910" marR="57150" indent="-283210">
              <a:lnSpc>
                <a:spcPts val="2590"/>
              </a:lnSpc>
              <a:spcBef>
                <a:spcPts val="640"/>
              </a:spcBef>
              <a:buClr>
                <a:srgbClr val="A07B36"/>
              </a:buClr>
              <a:buSzPct val="79166"/>
              <a:buFont typeface="Wingdings"/>
              <a:buChar char=""/>
              <a:tabLst>
                <a:tab pos="296545" algn="l"/>
              </a:tabLst>
            </a:pPr>
            <a:r>
              <a:rPr sz="2400" spc="-5" dirty="0">
                <a:latin typeface="Arial"/>
                <a:cs typeface="Arial"/>
              </a:rPr>
              <a:t>Sphenoethmoidal  recess is space above  superior</a:t>
            </a:r>
            <a:r>
              <a:rPr sz="2400" spc="15" dirty="0">
                <a:latin typeface="Arial"/>
                <a:cs typeface="Arial"/>
              </a:rPr>
              <a:t> </a:t>
            </a:r>
            <a:r>
              <a:rPr sz="2400" spc="-5" dirty="0">
                <a:latin typeface="Arial"/>
                <a:cs typeface="Arial"/>
              </a:rPr>
              <a:t>concha.</a:t>
            </a:r>
            <a:endParaRPr sz="2400">
              <a:latin typeface="Arial"/>
              <a:cs typeface="Arial"/>
            </a:endParaRPr>
          </a:p>
          <a:p>
            <a:pPr marL="295910" marR="749300" indent="-283210">
              <a:lnSpc>
                <a:spcPts val="2590"/>
              </a:lnSpc>
              <a:spcBef>
                <a:spcPts val="605"/>
              </a:spcBef>
              <a:buClr>
                <a:srgbClr val="A07B36"/>
              </a:buClr>
              <a:buSzPct val="79166"/>
              <a:buFont typeface="Wingdings"/>
              <a:buChar char=""/>
              <a:tabLst>
                <a:tab pos="296545" algn="l"/>
              </a:tabLst>
            </a:pPr>
            <a:r>
              <a:rPr sz="2400" spc="-5" dirty="0">
                <a:latin typeface="Arial"/>
                <a:cs typeface="Arial"/>
              </a:rPr>
              <a:t>Sphenoidal</a:t>
            </a:r>
            <a:r>
              <a:rPr sz="2400" spc="-25" dirty="0">
                <a:latin typeface="Arial"/>
                <a:cs typeface="Arial"/>
              </a:rPr>
              <a:t> </a:t>
            </a:r>
            <a:r>
              <a:rPr sz="2400" spc="-5" dirty="0">
                <a:latin typeface="Arial"/>
                <a:cs typeface="Arial"/>
              </a:rPr>
              <a:t>sinus  opens into</a:t>
            </a:r>
            <a:r>
              <a:rPr sz="2400" dirty="0">
                <a:latin typeface="Arial"/>
                <a:cs typeface="Arial"/>
              </a:rPr>
              <a:t> it.</a:t>
            </a:r>
            <a:endParaRPr sz="2400">
              <a:latin typeface="Arial"/>
              <a:cs typeface="Arial"/>
            </a:endParaRPr>
          </a:p>
        </p:txBody>
      </p:sp>
      <p:sp>
        <p:nvSpPr>
          <p:cNvPr id="7" name="object 7"/>
          <p:cNvSpPr/>
          <p:nvPr/>
        </p:nvSpPr>
        <p:spPr>
          <a:xfrm>
            <a:off x="5277611" y="1752600"/>
            <a:ext cx="3637788" cy="32004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776727" y="373379"/>
            <a:ext cx="4814316"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104514" y="514858"/>
            <a:ext cx="4161154" cy="635000"/>
          </a:xfrm>
          <a:prstGeom prst="rect">
            <a:avLst/>
          </a:prstGeom>
        </p:spPr>
        <p:txBody>
          <a:bodyPr vert="horz" wrap="square" lIns="0" tIns="12065" rIns="0" bIns="0" rtlCol="0">
            <a:spAutoFit/>
          </a:bodyPr>
          <a:lstStyle/>
          <a:p>
            <a:pPr marL="12700">
              <a:lnSpc>
                <a:spcPct val="100000"/>
              </a:lnSpc>
              <a:spcBef>
                <a:spcPts val="95"/>
              </a:spcBef>
            </a:pPr>
            <a:r>
              <a:rPr spc="-5" dirty="0"/>
              <a:t>MIDDLE</a:t>
            </a:r>
            <a:r>
              <a:rPr spc="-70" dirty="0"/>
              <a:t> </a:t>
            </a:r>
            <a:r>
              <a:rPr spc="-55" dirty="0"/>
              <a:t>MEATUS</a:t>
            </a:r>
          </a:p>
        </p:txBody>
      </p:sp>
      <p:sp>
        <p:nvSpPr>
          <p:cNvPr id="6" name="object 6"/>
          <p:cNvSpPr txBox="1"/>
          <p:nvPr/>
        </p:nvSpPr>
        <p:spPr>
          <a:xfrm>
            <a:off x="1228140" y="1549653"/>
            <a:ext cx="3140710" cy="5010150"/>
          </a:xfrm>
          <a:prstGeom prst="rect">
            <a:avLst/>
          </a:prstGeom>
        </p:spPr>
        <p:txBody>
          <a:bodyPr vert="horz" wrap="square" lIns="0" tIns="12700" rIns="0" bIns="0" rtlCol="0">
            <a:spAutoFit/>
          </a:bodyPr>
          <a:lstStyle/>
          <a:p>
            <a:pPr marL="295910" marR="108585"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Space below</a:t>
            </a:r>
            <a:r>
              <a:rPr sz="2400" spc="-25" dirty="0">
                <a:latin typeface="Arial"/>
                <a:cs typeface="Arial"/>
              </a:rPr>
              <a:t> </a:t>
            </a:r>
            <a:r>
              <a:rPr sz="2400" spc="-5" dirty="0">
                <a:latin typeface="Arial"/>
                <a:cs typeface="Arial"/>
              </a:rPr>
              <a:t>middle  concha.</a:t>
            </a:r>
            <a:endParaRPr sz="2400">
              <a:latin typeface="Arial"/>
              <a:cs typeface="Arial"/>
            </a:endParaRPr>
          </a:p>
          <a:p>
            <a:pPr marL="295910" marR="546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Middle concha is </a:t>
            </a:r>
            <a:r>
              <a:rPr sz="2400" dirty="0">
                <a:latin typeface="Arial"/>
                <a:cs typeface="Arial"/>
              </a:rPr>
              <a:t>the  </a:t>
            </a:r>
            <a:r>
              <a:rPr sz="2400" spc="-5" dirty="0">
                <a:latin typeface="Arial"/>
                <a:cs typeface="Arial"/>
              </a:rPr>
              <a:t>medial process </a:t>
            </a:r>
            <a:r>
              <a:rPr sz="2400" dirty="0">
                <a:latin typeface="Arial"/>
                <a:cs typeface="Arial"/>
              </a:rPr>
              <a:t>of  </a:t>
            </a:r>
            <a:r>
              <a:rPr sz="2400" spc="-5" dirty="0">
                <a:latin typeface="Arial"/>
                <a:cs typeface="Arial"/>
              </a:rPr>
              <a:t>ethmoidal</a:t>
            </a:r>
            <a:r>
              <a:rPr sz="2400" spc="5" dirty="0">
                <a:latin typeface="Arial"/>
                <a:cs typeface="Arial"/>
              </a:rPr>
              <a:t> </a:t>
            </a:r>
            <a:r>
              <a:rPr sz="2400" spc="-5" dirty="0">
                <a:latin typeface="Arial"/>
                <a:cs typeface="Arial"/>
              </a:rPr>
              <a:t>labrynth.</a:t>
            </a:r>
            <a:endParaRPr sz="2400">
              <a:latin typeface="Arial"/>
              <a:cs typeface="Arial"/>
            </a:endParaRPr>
          </a:p>
          <a:p>
            <a:pPr marL="295910" marR="347345" indent="-283210">
              <a:lnSpc>
                <a:spcPct val="100000"/>
              </a:lnSpc>
              <a:spcBef>
                <a:spcPts val="605"/>
              </a:spcBef>
              <a:buClr>
                <a:srgbClr val="513D1B"/>
              </a:buClr>
              <a:buSzPct val="79166"/>
              <a:buFont typeface="Wingdings"/>
              <a:buChar char=""/>
              <a:tabLst>
                <a:tab pos="296545" algn="l"/>
              </a:tabLst>
            </a:pPr>
            <a:r>
              <a:rPr sz="2400" spc="-5" dirty="0">
                <a:latin typeface="Arial"/>
                <a:cs typeface="Arial"/>
              </a:rPr>
              <a:t>Hiatus</a:t>
            </a:r>
            <a:r>
              <a:rPr sz="2400" spc="-35" dirty="0">
                <a:latin typeface="Arial"/>
                <a:cs typeface="Arial"/>
              </a:rPr>
              <a:t> </a:t>
            </a:r>
            <a:r>
              <a:rPr sz="2400" spc="-5" dirty="0">
                <a:latin typeface="Arial"/>
                <a:cs typeface="Arial"/>
              </a:rPr>
              <a:t>semilunaris  (curved</a:t>
            </a:r>
            <a:r>
              <a:rPr sz="2400" spc="-15" dirty="0">
                <a:latin typeface="Arial"/>
                <a:cs typeface="Arial"/>
              </a:rPr>
              <a:t> </a:t>
            </a:r>
            <a:r>
              <a:rPr sz="2400" spc="-5" dirty="0">
                <a:latin typeface="Arial"/>
                <a:cs typeface="Arial"/>
              </a:rPr>
              <a:t>opening)</a:t>
            </a:r>
            <a:endParaRPr sz="2400">
              <a:latin typeface="Arial"/>
              <a:cs typeface="Arial"/>
            </a:endParaRPr>
          </a:p>
          <a:p>
            <a:pPr marL="295910" marR="316865">
              <a:lnSpc>
                <a:spcPct val="100000"/>
              </a:lnSpc>
            </a:pPr>
            <a:r>
              <a:rPr sz="2400" dirty="0">
                <a:latin typeface="Arial"/>
                <a:cs typeface="Arial"/>
              </a:rPr>
              <a:t>-frontal &amp;</a:t>
            </a:r>
            <a:r>
              <a:rPr sz="2400" spc="-110" dirty="0">
                <a:latin typeface="Arial"/>
                <a:cs typeface="Arial"/>
              </a:rPr>
              <a:t> </a:t>
            </a:r>
            <a:r>
              <a:rPr sz="2400" spc="-5" dirty="0">
                <a:latin typeface="Arial"/>
                <a:cs typeface="Arial"/>
              </a:rPr>
              <a:t>maxillary  sinuses</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Bulla</a:t>
            </a:r>
            <a:r>
              <a:rPr sz="2400" spc="10" dirty="0">
                <a:latin typeface="Arial"/>
                <a:cs typeface="Arial"/>
              </a:rPr>
              <a:t> </a:t>
            </a:r>
            <a:r>
              <a:rPr sz="2400" spc="-5" dirty="0">
                <a:latin typeface="Arial"/>
                <a:cs typeface="Arial"/>
              </a:rPr>
              <a:t>ethmoidalis</a:t>
            </a:r>
            <a:endParaRPr sz="2400">
              <a:latin typeface="Arial"/>
              <a:cs typeface="Arial"/>
            </a:endParaRPr>
          </a:p>
          <a:p>
            <a:pPr marL="295910">
              <a:lnSpc>
                <a:spcPct val="100000"/>
              </a:lnSpc>
            </a:pPr>
            <a:r>
              <a:rPr sz="2400" spc="-5" dirty="0">
                <a:latin typeface="Arial"/>
                <a:cs typeface="Arial"/>
              </a:rPr>
              <a:t>(rounded opening)</a:t>
            </a:r>
            <a:endParaRPr sz="2400">
              <a:latin typeface="Arial"/>
              <a:cs typeface="Arial"/>
            </a:endParaRPr>
          </a:p>
          <a:p>
            <a:pPr marL="295910" marR="5080">
              <a:lnSpc>
                <a:spcPct val="100000"/>
              </a:lnSpc>
            </a:pPr>
            <a:r>
              <a:rPr sz="2400" spc="-5" dirty="0">
                <a:latin typeface="Arial"/>
                <a:cs typeface="Arial"/>
              </a:rPr>
              <a:t>-middle ethmoidal air  cells.</a:t>
            </a:r>
            <a:endParaRPr sz="2400">
              <a:latin typeface="Arial"/>
              <a:cs typeface="Arial"/>
            </a:endParaRPr>
          </a:p>
        </p:txBody>
      </p:sp>
      <p:sp>
        <p:nvSpPr>
          <p:cNvPr id="7" name="object 7"/>
          <p:cNvSpPr/>
          <p:nvPr/>
        </p:nvSpPr>
        <p:spPr>
          <a:xfrm>
            <a:off x="5334000" y="1524000"/>
            <a:ext cx="3639311" cy="32004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453639" y="373379"/>
            <a:ext cx="5462016"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81045" y="514858"/>
            <a:ext cx="4812030" cy="635000"/>
          </a:xfrm>
          <a:prstGeom prst="rect">
            <a:avLst/>
          </a:prstGeom>
        </p:spPr>
        <p:txBody>
          <a:bodyPr vert="horz" wrap="square" lIns="0" tIns="12065" rIns="0" bIns="0" rtlCol="0">
            <a:spAutoFit/>
          </a:bodyPr>
          <a:lstStyle/>
          <a:p>
            <a:pPr marL="12700">
              <a:lnSpc>
                <a:spcPct val="100000"/>
              </a:lnSpc>
              <a:spcBef>
                <a:spcPts val="95"/>
              </a:spcBef>
              <a:tabLst>
                <a:tab pos="2721610" algn="l"/>
              </a:tabLst>
            </a:pPr>
            <a:r>
              <a:rPr spc="-5" dirty="0"/>
              <a:t>INFERIOR	ME</a:t>
            </a:r>
            <a:r>
              <a:rPr spc="-305" dirty="0"/>
              <a:t>A</a:t>
            </a:r>
            <a:r>
              <a:rPr spc="-5" dirty="0"/>
              <a:t>TUS</a:t>
            </a:r>
          </a:p>
        </p:txBody>
      </p:sp>
      <p:sp>
        <p:nvSpPr>
          <p:cNvPr id="6" name="object 6"/>
          <p:cNvSpPr txBox="1"/>
          <p:nvPr/>
        </p:nvSpPr>
        <p:spPr>
          <a:xfrm>
            <a:off x="1596897" y="1549653"/>
            <a:ext cx="3291840" cy="3912870"/>
          </a:xfrm>
          <a:prstGeom prst="rect">
            <a:avLst/>
          </a:prstGeom>
        </p:spPr>
        <p:txBody>
          <a:bodyPr vert="horz" wrap="square" lIns="0" tIns="12700" rIns="0" bIns="0" rtlCol="0">
            <a:spAutoFit/>
          </a:bodyPr>
          <a:lstStyle/>
          <a:p>
            <a:pPr marL="295910" marR="1123315"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Largest </a:t>
            </a:r>
            <a:r>
              <a:rPr sz="2400" dirty="0">
                <a:latin typeface="Arial"/>
                <a:cs typeface="Arial"/>
              </a:rPr>
              <a:t>of</a:t>
            </a:r>
            <a:r>
              <a:rPr sz="2400" spc="-60" dirty="0">
                <a:latin typeface="Arial"/>
                <a:cs typeface="Arial"/>
              </a:rPr>
              <a:t> </a:t>
            </a:r>
            <a:r>
              <a:rPr sz="2400" dirty="0">
                <a:latin typeface="Arial"/>
                <a:cs typeface="Arial"/>
              </a:rPr>
              <a:t>the  meatuses.</a:t>
            </a:r>
            <a:endParaRPr sz="2400">
              <a:latin typeface="Arial"/>
              <a:cs typeface="Arial"/>
            </a:endParaRPr>
          </a:p>
          <a:p>
            <a:pPr marL="295910" marR="73279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Space below</a:t>
            </a:r>
            <a:r>
              <a:rPr sz="2400" spc="-45" dirty="0">
                <a:latin typeface="Arial"/>
                <a:cs typeface="Arial"/>
              </a:rPr>
              <a:t> </a:t>
            </a:r>
            <a:r>
              <a:rPr sz="2400" dirty="0">
                <a:latin typeface="Arial"/>
                <a:cs typeface="Arial"/>
              </a:rPr>
              <a:t>the  </a:t>
            </a:r>
            <a:r>
              <a:rPr sz="2400" spc="-5" dirty="0">
                <a:latin typeface="Arial"/>
                <a:cs typeface="Arial"/>
              </a:rPr>
              <a:t>inferior</a:t>
            </a:r>
            <a:r>
              <a:rPr sz="2400" dirty="0">
                <a:latin typeface="Arial"/>
                <a:cs typeface="Arial"/>
              </a:rPr>
              <a:t> </a:t>
            </a:r>
            <a:r>
              <a:rPr sz="2400" spc="-5" dirty="0">
                <a:latin typeface="Arial"/>
                <a:cs typeface="Arial"/>
              </a:rPr>
              <a:t>concha.</a:t>
            </a:r>
            <a:endParaRPr sz="2400">
              <a:latin typeface="Arial"/>
              <a:cs typeface="Arial"/>
            </a:endParaRPr>
          </a:p>
          <a:p>
            <a:pPr marL="295910" marR="508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Inferior concha is </a:t>
            </a:r>
            <a:r>
              <a:rPr sz="2400" dirty="0">
                <a:latin typeface="Arial"/>
                <a:cs typeface="Arial"/>
              </a:rPr>
              <a:t>thin,  </a:t>
            </a:r>
            <a:r>
              <a:rPr sz="2400" spc="-5" dirty="0">
                <a:latin typeface="Arial"/>
                <a:cs typeface="Arial"/>
              </a:rPr>
              <a:t>curved ,independent  </a:t>
            </a:r>
            <a:r>
              <a:rPr sz="2400" spc="-10" dirty="0">
                <a:latin typeface="Arial"/>
                <a:cs typeface="Arial"/>
              </a:rPr>
              <a:t>bone.</a:t>
            </a:r>
            <a:endParaRPr sz="2400">
              <a:latin typeface="Arial"/>
              <a:cs typeface="Arial"/>
            </a:endParaRPr>
          </a:p>
          <a:p>
            <a:pPr marL="295910" marR="208279" indent="-283210">
              <a:lnSpc>
                <a:spcPct val="100000"/>
              </a:lnSpc>
              <a:spcBef>
                <a:spcPts val="605"/>
              </a:spcBef>
              <a:buClr>
                <a:srgbClr val="513D1B"/>
              </a:buClr>
              <a:buSzPct val="79166"/>
              <a:buFont typeface="Wingdings"/>
              <a:buChar char=""/>
              <a:tabLst>
                <a:tab pos="296545" algn="l"/>
              </a:tabLst>
            </a:pPr>
            <a:r>
              <a:rPr sz="2400" spc="-5" dirty="0">
                <a:latin typeface="Arial"/>
                <a:cs typeface="Arial"/>
              </a:rPr>
              <a:t>Naso lacrimal </a:t>
            </a:r>
            <a:r>
              <a:rPr sz="2400" dirty="0">
                <a:latin typeface="Arial"/>
                <a:cs typeface="Arial"/>
              </a:rPr>
              <a:t>duct  </a:t>
            </a:r>
            <a:r>
              <a:rPr sz="2400" spc="-5" dirty="0">
                <a:latin typeface="Arial"/>
                <a:cs typeface="Arial"/>
              </a:rPr>
              <a:t>opens in </a:t>
            </a:r>
            <a:r>
              <a:rPr sz="2400" dirty="0">
                <a:latin typeface="Arial"/>
                <a:cs typeface="Arial"/>
              </a:rPr>
              <a:t>the</a:t>
            </a:r>
            <a:r>
              <a:rPr sz="2400" spc="-25" dirty="0">
                <a:latin typeface="Arial"/>
                <a:cs typeface="Arial"/>
              </a:rPr>
              <a:t> </a:t>
            </a:r>
            <a:r>
              <a:rPr sz="2400" spc="-5" dirty="0">
                <a:latin typeface="Arial"/>
                <a:cs typeface="Arial"/>
              </a:rPr>
              <a:t>anterior  part.</a:t>
            </a:r>
            <a:endParaRPr sz="2400">
              <a:latin typeface="Arial"/>
              <a:cs typeface="Arial"/>
            </a:endParaRPr>
          </a:p>
        </p:txBody>
      </p:sp>
      <p:sp>
        <p:nvSpPr>
          <p:cNvPr id="7" name="object 7"/>
          <p:cNvSpPr/>
          <p:nvPr/>
        </p:nvSpPr>
        <p:spPr>
          <a:xfrm>
            <a:off x="5562600" y="1600200"/>
            <a:ext cx="3200400" cy="28956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ROOF</a:t>
            </a:r>
            <a:endParaRPr lang="en-US" dirty="0"/>
          </a:p>
        </p:txBody>
      </p:sp>
      <p:sp>
        <p:nvSpPr>
          <p:cNvPr id="6" name="Content Placeholder 5"/>
          <p:cNvSpPr>
            <a:spLocks noGrp="1"/>
          </p:cNvSpPr>
          <p:nvPr>
            <p:ph idx="1"/>
          </p:nvPr>
        </p:nvSpPr>
        <p:spPr>
          <a:xfrm>
            <a:off x="1371600" y="3657600"/>
            <a:ext cx="7498080" cy="3200400"/>
          </a:xfrm>
        </p:spPr>
        <p:txBody>
          <a:bodyPr>
            <a:normAutofit/>
          </a:bodyPr>
          <a:lstStyle/>
          <a:p>
            <a:r>
              <a:rPr lang="en-US" sz="2400" dirty="0" smtClean="0"/>
              <a:t>Orbital plate of frontal bone</a:t>
            </a:r>
          </a:p>
          <a:p>
            <a:r>
              <a:rPr lang="en-US" sz="2400" dirty="0" err="1" smtClean="0"/>
              <a:t>Posteriorly</a:t>
            </a:r>
            <a:r>
              <a:rPr lang="en-US" sz="2400" dirty="0" smtClean="0"/>
              <a:t> small portion contributed by lesser wing of sphenoid.</a:t>
            </a:r>
          </a:p>
          <a:p>
            <a:r>
              <a:rPr lang="en-US" sz="2400" dirty="0" err="1" smtClean="0"/>
              <a:t>Anteriomedially</a:t>
            </a:r>
            <a:r>
              <a:rPr lang="en-US" sz="2400" dirty="0" smtClean="0"/>
              <a:t> frontal sinus is present in the frontal bone.</a:t>
            </a:r>
          </a:p>
          <a:p>
            <a:r>
              <a:rPr lang="en-US" sz="2400" dirty="0" smtClean="0"/>
              <a:t>Supra orbital foramen is present at junction of medial and middle half.</a:t>
            </a:r>
          </a:p>
          <a:p>
            <a:pPr>
              <a:buNone/>
            </a:pPr>
            <a:r>
              <a:rPr lang="en-US" sz="2400" dirty="0" smtClean="0"/>
              <a:t> </a:t>
            </a:r>
          </a:p>
          <a:p>
            <a:pPr>
              <a:buNone/>
            </a:pPr>
            <a:endParaRPr lang="en-US" sz="2400" dirty="0"/>
          </a:p>
        </p:txBody>
      </p:sp>
      <p:pic>
        <p:nvPicPr>
          <p:cNvPr id="1027" name="Picture 3" descr="C:\Users\DELL\Desktop\an-orbitbone.jpg"/>
          <p:cNvPicPr>
            <a:picLocks noChangeAspect="1" noChangeArrowheads="1"/>
          </p:cNvPicPr>
          <p:nvPr/>
        </p:nvPicPr>
        <p:blipFill>
          <a:blip r:embed="rId2" cstate="print"/>
          <a:srcRect/>
          <a:stretch>
            <a:fillRect/>
          </a:stretch>
        </p:blipFill>
        <p:spPr bwMode="auto">
          <a:xfrm>
            <a:off x="4876800" y="304800"/>
            <a:ext cx="3924300" cy="3124200"/>
          </a:xfrm>
          <a:prstGeom prst="rect">
            <a:avLst/>
          </a:prstGeom>
          <a:noFill/>
        </p:spPr>
      </p:pic>
      <p:sp>
        <p:nvSpPr>
          <p:cNvPr id="7" name="TextBox 6"/>
          <p:cNvSpPr txBox="1"/>
          <p:nvPr/>
        </p:nvSpPr>
        <p:spPr>
          <a:xfrm rot="16200000">
            <a:off x="-1375200" y="32040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4441338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62811" y="338327"/>
            <a:ext cx="6784848"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490473"/>
            <a:ext cx="6082030" cy="680720"/>
          </a:xfrm>
          <a:prstGeom prst="rect">
            <a:avLst/>
          </a:prstGeom>
        </p:spPr>
        <p:txBody>
          <a:bodyPr vert="horz" wrap="square" lIns="0" tIns="12065" rIns="0" bIns="0" rtlCol="0">
            <a:spAutoFit/>
          </a:bodyPr>
          <a:lstStyle/>
          <a:p>
            <a:pPr marL="12700">
              <a:lnSpc>
                <a:spcPct val="100000"/>
              </a:lnSpc>
              <a:spcBef>
                <a:spcPts val="95"/>
              </a:spcBef>
              <a:tabLst>
                <a:tab pos="3279775" algn="l"/>
              </a:tabLst>
            </a:pPr>
            <a:r>
              <a:rPr sz="4300" spc="-5" dirty="0"/>
              <a:t>SKIN</a:t>
            </a:r>
            <a:r>
              <a:rPr sz="4300" dirty="0"/>
              <a:t> </a:t>
            </a:r>
            <a:r>
              <a:rPr sz="4300" spc="-5" dirty="0"/>
              <a:t>OVER	THE</a:t>
            </a:r>
            <a:r>
              <a:rPr sz="4300" spc="-85" dirty="0"/>
              <a:t> </a:t>
            </a:r>
            <a:r>
              <a:rPr sz="4300" spc="-5" dirty="0"/>
              <a:t>NOSE</a:t>
            </a:r>
            <a:endParaRPr sz="4300"/>
          </a:p>
        </p:txBody>
      </p:sp>
      <p:sp>
        <p:nvSpPr>
          <p:cNvPr id="6" name="object 6"/>
          <p:cNvSpPr/>
          <p:nvPr/>
        </p:nvSpPr>
        <p:spPr>
          <a:xfrm>
            <a:off x="1219200" y="1752600"/>
            <a:ext cx="4343400" cy="39624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438013" y="1549653"/>
            <a:ext cx="3325495" cy="1489075"/>
          </a:xfrm>
          <a:prstGeom prst="rect">
            <a:avLst/>
          </a:prstGeom>
        </p:spPr>
        <p:txBody>
          <a:bodyPr vert="horz" wrap="square" lIns="0" tIns="12700" rIns="0" bIns="0" rtlCol="0">
            <a:spAutoFit/>
          </a:bodyPr>
          <a:lstStyle/>
          <a:p>
            <a:pPr marL="295910" marR="5080" indent="-283845">
              <a:lnSpc>
                <a:spcPct val="100000"/>
              </a:lnSpc>
              <a:spcBef>
                <a:spcPts val="100"/>
              </a:spcBef>
              <a:tabLst>
                <a:tab pos="295910" algn="l"/>
                <a:tab pos="1245235" algn="l"/>
              </a:tabLst>
            </a:pPr>
            <a:r>
              <a:rPr sz="1900" spc="-484" dirty="0">
                <a:solidFill>
                  <a:srgbClr val="93B6D2"/>
                </a:solidFill>
                <a:latin typeface="Arial"/>
                <a:cs typeface="Arial"/>
              </a:rPr>
              <a:t>	</a:t>
            </a:r>
            <a:r>
              <a:rPr sz="2400" spc="-5" dirty="0">
                <a:latin typeface="Arial"/>
                <a:cs typeface="Arial"/>
              </a:rPr>
              <a:t>Skin is mobile over  upper	</a:t>
            </a:r>
            <a:r>
              <a:rPr sz="2400" dirty="0">
                <a:latin typeface="Arial"/>
                <a:cs typeface="Arial"/>
              </a:rPr>
              <a:t>thirds </a:t>
            </a:r>
            <a:r>
              <a:rPr sz="2400" spc="-5" dirty="0">
                <a:latin typeface="Arial"/>
                <a:cs typeface="Arial"/>
              </a:rPr>
              <a:t>but</a:t>
            </a:r>
            <a:r>
              <a:rPr sz="2400" spc="-85" dirty="0">
                <a:latin typeface="Arial"/>
                <a:cs typeface="Arial"/>
              </a:rPr>
              <a:t> </a:t>
            </a:r>
            <a:r>
              <a:rPr sz="2400" dirty="0">
                <a:latin typeface="Arial"/>
                <a:cs typeface="Arial"/>
              </a:rPr>
              <a:t>firmly  </a:t>
            </a:r>
            <a:r>
              <a:rPr sz="2400" spc="-5" dirty="0">
                <a:latin typeface="Arial"/>
                <a:cs typeface="Arial"/>
              </a:rPr>
              <a:t>adherent in </a:t>
            </a:r>
            <a:r>
              <a:rPr sz="2400" dirty="0">
                <a:latin typeface="Arial"/>
                <a:cs typeface="Arial"/>
              </a:rPr>
              <a:t>the </a:t>
            </a:r>
            <a:r>
              <a:rPr sz="2400" spc="-5" dirty="0">
                <a:latin typeface="Arial"/>
                <a:cs typeface="Arial"/>
              </a:rPr>
              <a:t>lower  </a:t>
            </a:r>
            <a:r>
              <a:rPr sz="2400" dirty="0">
                <a:latin typeface="Arial"/>
                <a:cs typeface="Arial"/>
              </a:rPr>
              <a:t>part to</a:t>
            </a:r>
            <a:r>
              <a:rPr sz="2400" spc="-15" dirty="0">
                <a:latin typeface="Arial"/>
                <a:cs typeface="Arial"/>
              </a:rPr>
              <a:t> </a:t>
            </a:r>
            <a:r>
              <a:rPr sz="2400" spc="-5" dirty="0">
                <a:latin typeface="Arial"/>
                <a:cs typeface="Arial"/>
              </a:rPr>
              <a:t>cartilages.</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953767" y="338327"/>
            <a:ext cx="6611111"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305557" y="490473"/>
            <a:ext cx="5757545" cy="680720"/>
          </a:xfrm>
          <a:prstGeom prst="rect">
            <a:avLst/>
          </a:prstGeom>
        </p:spPr>
        <p:txBody>
          <a:bodyPr vert="horz" wrap="square" lIns="0" tIns="12065" rIns="0" bIns="0" rtlCol="0">
            <a:spAutoFit/>
          </a:bodyPr>
          <a:lstStyle/>
          <a:p>
            <a:pPr marL="12700">
              <a:lnSpc>
                <a:spcPct val="100000"/>
              </a:lnSpc>
              <a:spcBef>
                <a:spcPts val="95"/>
              </a:spcBef>
            </a:pPr>
            <a:r>
              <a:rPr sz="4300" spc="-5" dirty="0"/>
              <a:t>MUCOUS</a:t>
            </a:r>
            <a:r>
              <a:rPr sz="4300" spc="-50" dirty="0"/>
              <a:t> </a:t>
            </a:r>
            <a:r>
              <a:rPr sz="4300" spc="-5" dirty="0"/>
              <a:t>MEMBRANE</a:t>
            </a:r>
            <a:endParaRPr sz="4300"/>
          </a:p>
        </p:txBody>
      </p:sp>
      <p:sp>
        <p:nvSpPr>
          <p:cNvPr id="6" name="object 6"/>
          <p:cNvSpPr txBox="1"/>
          <p:nvPr/>
        </p:nvSpPr>
        <p:spPr>
          <a:xfrm>
            <a:off x="1380489" y="1473453"/>
            <a:ext cx="5259070" cy="5375910"/>
          </a:xfrm>
          <a:prstGeom prst="rect">
            <a:avLst/>
          </a:prstGeom>
        </p:spPr>
        <p:txBody>
          <a:bodyPr vert="horz" wrap="square" lIns="0" tIns="12700" rIns="0" bIns="0" rtlCol="0">
            <a:spAutoFit/>
          </a:bodyPr>
          <a:lstStyle/>
          <a:p>
            <a:pPr marL="295910" marR="328930"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Upper </a:t>
            </a:r>
            <a:r>
              <a:rPr sz="2400" dirty="0">
                <a:latin typeface="Arial"/>
                <a:cs typeface="Arial"/>
              </a:rPr>
              <a:t>1/3 </a:t>
            </a:r>
            <a:r>
              <a:rPr sz="2400" spc="-5" dirty="0">
                <a:latin typeface="Arial"/>
                <a:cs typeface="Arial"/>
              </a:rPr>
              <a:t>rd –olfactory region,  mucous </a:t>
            </a:r>
            <a:r>
              <a:rPr sz="2400" dirty="0">
                <a:latin typeface="Arial"/>
                <a:cs typeface="Arial"/>
              </a:rPr>
              <a:t>membrane- more</a:t>
            </a:r>
            <a:r>
              <a:rPr sz="2400" spc="-30" dirty="0">
                <a:latin typeface="Arial"/>
                <a:cs typeface="Arial"/>
              </a:rPr>
              <a:t> </a:t>
            </a:r>
            <a:r>
              <a:rPr sz="2400" spc="-5" dirty="0">
                <a:latin typeface="Arial"/>
                <a:cs typeface="Arial"/>
              </a:rPr>
              <a:t>delicate  and</a:t>
            </a:r>
            <a:r>
              <a:rPr sz="2400" dirty="0">
                <a:latin typeface="Arial"/>
                <a:cs typeface="Arial"/>
              </a:rPr>
              <a:t> </a:t>
            </a:r>
            <a:r>
              <a:rPr sz="2400" spc="-5" dirty="0">
                <a:latin typeface="Arial"/>
                <a:cs typeface="Arial"/>
              </a:rPr>
              <a:t>yellowish.</a:t>
            </a:r>
            <a:endParaRPr sz="2400">
              <a:latin typeface="Arial"/>
              <a:cs typeface="Arial"/>
            </a:endParaRPr>
          </a:p>
          <a:p>
            <a:pPr marL="295910" marR="460375"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Lower </a:t>
            </a:r>
            <a:r>
              <a:rPr sz="2400" dirty="0">
                <a:latin typeface="Arial"/>
                <a:cs typeface="Arial"/>
              </a:rPr>
              <a:t>2/3 </a:t>
            </a:r>
            <a:r>
              <a:rPr sz="2400" spc="-5" dirty="0">
                <a:latin typeface="Arial"/>
                <a:cs typeface="Arial"/>
              </a:rPr>
              <a:t>rd </a:t>
            </a:r>
            <a:r>
              <a:rPr sz="2400" dirty="0">
                <a:latin typeface="Arial"/>
                <a:cs typeface="Arial"/>
              </a:rPr>
              <a:t>– </a:t>
            </a:r>
            <a:r>
              <a:rPr sz="2400" spc="-5" dirty="0">
                <a:latin typeface="Arial"/>
                <a:cs typeface="Arial"/>
              </a:rPr>
              <a:t>Respiratory  region, Lined by pseudo </a:t>
            </a:r>
            <a:r>
              <a:rPr sz="2400" dirty="0">
                <a:latin typeface="Arial"/>
                <a:cs typeface="Arial"/>
              </a:rPr>
              <a:t>stratified  </a:t>
            </a:r>
            <a:r>
              <a:rPr sz="2400" spc="-5" dirty="0">
                <a:latin typeface="Arial"/>
                <a:cs typeface="Arial"/>
              </a:rPr>
              <a:t>ciliated columnar epithelium,  mucoperiosteum-Thick</a:t>
            </a:r>
            <a:r>
              <a:rPr sz="2400" spc="25" dirty="0">
                <a:latin typeface="Arial"/>
                <a:cs typeface="Arial"/>
              </a:rPr>
              <a:t> </a:t>
            </a:r>
            <a:r>
              <a:rPr sz="2400" spc="-5" dirty="0">
                <a:latin typeface="Arial"/>
                <a:cs typeface="Arial"/>
              </a:rPr>
              <a:t>,spongy</a:t>
            </a:r>
            <a:endParaRPr sz="2400">
              <a:latin typeface="Arial"/>
              <a:cs typeface="Arial"/>
            </a:endParaRPr>
          </a:p>
          <a:p>
            <a:pPr marL="295910" marR="785495">
              <a:lnSpc>
                <a:spcPct val="100000"/>
              </a:lnSpc>
              <a:spcBef>
                <a:spcPts val="5"/>
              </a:spcBef>
            </a:pPr>
            <a:r>
              <a:rPr sz="2400" spc="-5" dirty="0">
                <a:latin typeface="Arial"/>
                <a:cs typeface="Arial"/>
              </a:rPr>
              <a:t>,highly vascular with numerous  mucous glands.</a:t>
            </a:r>
            <a:endParaRPr sz="2400">
              <a:latin typeface="Arial"/>
              <a:cs typeface="Arial"/>
            </a:endParaRPr>
          </a:p>
          <a:p>
            <a:pPr marL="295910" marR="200025"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Mucous </a:t>
            </a:r>
            <a:r>
              <a:rPr sz="2400" dirty="0">
                <a:latin typeface="Arial"/>
                <a:cs typeface="Arial"/>
              </a:rPr>
              <a:t>membrane </a:t>
            </a:r>
            <a:r>
              <a:rPr sz="2400" spc="-5" dirty="0">
                <a:latin typeface="Arial"/>
                <a:cs typeface="Arial"/>
              </a:rPr>
              <a:t>covering  vestibule </a:t>
            </a:r>
            <a:r>
              <a:rPr sz="2400" dirty="0">
                <a:latin typeface="Arial"/>
                <a:cs typeface="Arial"/>
              </a:rPr>
              <a:t>of </a:t>
            </a:r>
            <a:r>
              <a:rPr sz="2400" spc="-5" dirty="0">
                <a:latin typeface="Arial"/>
                <a:cs typeface="Arial"/>
              </a:rPr>
              <a:t>nose carries </a:t>
            </a:r>
            <a:r>
              <a:rPr sz="2400" spc="-10" dirty="0">
                <a:latin typeface="Arial"/>
                <a:cs typeface="Arial"/>
              </a:rPr>
              <a:t>stiff </a:t>
            </a:r>
            <a:r>
              <a:rPr sz="2400" spc="-5" dirty="0">
                <a:latin typeface="Arial"/>
                <a:cs typeface="Arial"/>
              </a:rPr>
              <a:t>hairs </a:t>
            </a:r>
            <a:r>
              <a:rPr sz="2400" dirty="0">
                <a:latin typeface="Arial"/>
                <a:cs typeface="Arial"/>
              </a:rPr>
              <a:t>/  </a:t>
            </a:r>
            <a:r>
              <a:rPr sz="2400" spc="-5" dirty="0">
                <a:latin typeface="Arial"/>
                <a:cs typeface="Arial"/>
              </a:rPr>
              <a:t>vibrissae.</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Contains </a:t>
            </a:r>
            <a:r>
              <a:rPr sz="2400" dirty="0">
                <a:latin typeface="Arial"/>
                <a:cs typeface="Arial"/>
              </a:rPr>
              <a:t>Arteriovenous</a:t>
            </a:r>
            <a:r>
              <a:rPr sz="2400" spc="-130" dirty="0">
                <a:latin typeface="Arial"/>
                <a:cs typeface="Arial"/>
              </a:rPr>
              <a:t> </a:t>
            </a:r>
            <a:r>
              <a:rPr sz="2400" spc="-5" dirty="0">
                <a:latin typeface="Arial"/>
                <a:cs typeface="Arial"/>
              </a:rPr>
              <a:t>anastamosis</a:t>
            </a:r>
            <a:endParaRPr sz="2400">
              <a:latin typeface="Arial"/>
              <a:cs typeface="Arial"/>
            </a:endParaRPr>
          </a:p>
          <a:p>
            <a:pPr marL="295910">
              <a:lnSpc>
                <a:spcPct val="100000"/>
              </a:lnSpc>
            </a:pPr>
            <a:r>
              <a:rPr sz="2400" spc="-5" dirty="0">
                <a:latin typeface="Arial"/>
                <a:cs typeface="Arial"/>
              </a:rPr>
              <a:t>–warms </a:t>
            </a:r>
            <a:r>
              <a:rPr sz="2400" dirty="0">
                <a:latin typeface="Arial"/>
                <a:cs typeface="Arial"/>
              </a:rPr>
              <a:t>the </a:t>
            </a:r>
            <a:r>
              <a:rPr sz="2400" spc="-5" dirty="0">
                <a:latin typeface="Arial"/>
                <a:cs typeface="Arial"/>
              </a:rPr>
              <a:t>air passing </a:t>
            </a:r>
            <a:r>
              <a:rPr sz="2400" dirty="0">
                <a:latin typeface="Arial"/>
                <a:cs typeface="Arial"/>
              </a:rPr>
              <a:t>through</a:t>
            </a:r>
            <a:r>
              <a:rPr sz="2400" spc="15" dirty="0">
                <a:latin typeface="Arial"/>
                <a:cs typeface="Arial"/>
              </a:rPr>
              <a:t> </a:t>
            </a:r>
            <a:r>
              <a:rPr sz="2400" dirty="0">
                <a:latin typeface="Arial"/>
                <a:cs typeface="Arial"/>
              </a:rPr>
              <a:t>it.</a:t>
            </a:r>
            <a:endParaRPr sz="2400">
              <a:latin typeface="Arial"/>
              <a:cs typeface="Arial"/>
            </a:endParaRPr>
          </a:p>
        </p:txBody>
      </p:sp>
      <p:sp>
        <p:nvSpPr>
          <p:cNvPr id="7" name="object 7"/>
          <p:cNvSpPr/>
          <p:nvPr/>
        </p:nvSpPr>
        <p:spPr>
          <a:xfrm>
            <a:off x="6019800" y="1524000"/>
            <a:ext cx="3124199" cy="2286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1580388" y="338327"/>
            <a:ext cx="7208519" cy="1220724"/>
          </a:xfrm>
          <a:prstGeom prst="rect">
            <a:avLst/>
          </a:prstGeom>
          <a:blipFill>
            <a:blip r:embed="rId6"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1932177" y="490854"/>
            <a:ext cx="6504940" cy="680720"/>
          </a:xfrm>
          <a:prstGeom prst="rect">
            <a:avLst/>
          </a:prstGeom>
        </p:spPr>
        <p:txBody>
          <a:bodyPr vert="horz" wrap="square" lIns="0" tIns="12065" rIns="0" bIns="0" rtlCol="0">
            <a:spAutoFit/>
          </a:bodyPr>
          <a:lstStyle/>
          <a:p>
            <a:pPr marL="12700">
              <a:lnSpc>
                <a:spcPct val="100000"/>
              </a:lnSpc>
              <a:spcBef>
                <a:spcPts val="95"/>
              </a:spcBef>
            </a:pPr>
            <a:r>
              <a:rPr sz="4300" spc="-5" dirty="0"/>
              <a:t>MUSCLES OF THE</a:t>
            </a:r>
            <a:r>
              <a:rPr sz="4300" spc="-135" dirty="0"/>
              <a:t> </a:t>
            </a:r>
            <a:r>
              <a:rPr sz="4300" spc="-5" dirty="0"/>
              <a:t>NOSE</a:t>
            </a:r>
            <a:endParaRPr sz="4300"/>
          </a:p>
        </p:txBody>
      </p:sp>
      <p:sp>
        <p:nvSpPr>
          <p:cNvPr id="15" name="object 15"/>
          <p:cNvSpPr/>
          <p:nvPr/>
        </p:nvSpPr>
        <p:spPr>
          <a:xfrm>
            <a:off x="990600" y="1524000"/>
            <a:ext cx="7467600" cy="480060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62811" y="338327"/>
            <a:ext cx="7208520"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490473"/>
            <a:ext cx="6504940" cy="680720"/>
          </a:xfrm>
          <a:prstGeom prst="rect">
            <a:avLst/>
          </a:prstGeom>
        </p:spPr>
        <p:txBody>
          <a:bodyPr vert="horz" wrap="square" lIns="0" tIns="12065" rIns="0" bIns="0" rtlCol="0">
            <a:spAutoFit/>
          </a:bodyPr>
          <a:lstStyle/>
          <a:p>
            <a:pPr marL="12700">
              <a:lnSpc>
                <a:spcPct val="100000"/>
              </a:lnSpc>
              <a:spcBef>
                <a:spcPts val="95"/>
              </a:spcBef>
            </a:pPr>
            <a:r>
              <a:rPr sz="4300" spc="-5" dirty="0"/>
              <a:t>MUSCLES OF THE</a:t>
            </a:r>
            <a:r>
              <a:rPr sz="4300" spc="-135" dirty="0"/>
              <a:t> </a:t>
            </a:r>
            <a:r>
              <a:rPr sz="4300" spc="-5" dirty="0"/>
              <a:t>NOSE</a:t>
            </a:r>
            <a:endParaRPr sz="4300"/>
          </a:p>
        </p:txBody>
      </p:sp>
      <p:sp>
        <p:nvSpPr>
          <p:cNvPr id="6" name="object 6"/>
          <p:cNvSpPr txBox="1"/>
          <p:nvPr/>
        </p:nvSpPr>
        <p:spPr>
          <a:xfrm>
            <a:off x="1532889" y="1437252"/>
            <a:ext cx="3576954" cy="4223385"/>
          </a:xfrm>
          <a:prstGeom prst="rect">
            <a:avLst/>
          </a:prstGeom>
        </p:spPr>
        <p:txBody>
          <a:bodyPr vert="horz" wrap="square" lIns="0" tIns="120650" rIns="0" bIns="0" rtlCol="0">
            <a:spAutoFit/>
          </a:bodyPr>
          <a:lstStyle/>
          <a:p>
            <a:pPr marL="12700">
              <a:lnSpc>
                <a:spcPct val="100000"/>
              </a:lnSpc>
              <a:spcBef>
                <a:spcPts val="950"/>
              </a:spcBef>
            </a:pPr>
            <a:r>
              <a:rPr sz="3200" dirty="0">
                <a:latin typeface="Arial"/>
                <a:cs typeface="Arial"/>
              </a:rPr>
              <a:t>PROCERUS:</a:t>
            </a:r>
            <a:endParaRPr sz="3200">
              <a:latin typeface="Arial"/>
              <a:cs typeface="Arial"/>
            </a:endParaRPr>
          </a:p>
          <a:p>
            <a:pPr marL="295910" marR="18415" indent="-283210">
              <a:lnSpc>
                <a:spcPct val="100000"/>
              </a:lnSpc>
              <a:spcBef>
                <a:spcPts val="635"/>
              </a:spcBef>
              <a:buClr>
                <a:srgbClr val="513D1B"/>
              </a:buClr>
              <a:buSzPct val="79166"/>
              <a:buFont typeface="Wingdings"/>
              <a:buChar char=""/>
              <a:tabLst>
                <a:tab pos="296545" algn="l"/>
              </a:tabLst>
            </a:pPr>
            <a:r>
              <a:rPr sz="2400" dirty="0">
                <a:latin typeface="Arial"/>
                <a:cs typeface="Arial"/>
              </a:rPr>
              <a:t>most </a:t>
            </a:r>
            <a:r>
              <a:rPr sz="2400" spc="-5" dirty="0">
                <a:latin typeface="Arial"/>
                <a:cs typeface="Arial"/>
              </a:rPr>
              <a:t>cephalic muscle</a:t>
            </a:r>
            <a:r>
              <a:rPr sz="2400" spc="-25" dirty="0">
                <a:latin typeface="Arial"/>
                <a:cs typeface="Arial"/>
              </a:rPr>
              <a:t> </a:t>
            </a:r>
            <a:r>
              <a:rPr sz="2400" dirty="0">
                <a:latin typeface="Arial"/>
                <a:cs typeface="Arial"/>
              </a:rPr>
              <a:t>of  the </a:t>
            </a:r>
            <a:r>
              <a:rPr sz="2400" spc="-5" dirty="0">
                <a:latin typeface="Arial"/>
                <a:cs typeface="Arial"/>
              </a:rPr>
              <a:t>nose, pyramidal  shaped.</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Origin</a:t>
            </a:r>
            <a:r>
              <a:rPr sz="2400" spc="5" dirty="0">
                <a:latin typeface="Arial"/>
                <a:cs typeface="Arial"/>
              </a:rPr>
              <a:t> </a:t>
            </a:r>
            <a:r>
              <a:rPr sz="2400" dirty="0">
                <a:latin typeface="Arial"/>
                <a:cs typeface="Arial"/>
              </a:rPr>
              <a:t>–facial</a:t>
            </a:r>
            <a:endParaRPr sz="2400">
              <a:latin typeface="Arial"/>
              <a:cs typeface="Arial"/>
            </a:endParaRPr>
          </a:p>
          <a:p>
            <a:pPr marL="295910">
              <a:lnSpc>
                <a:spcPct val="100000"/>
              </a:lnSpc>
              <a:spcBef>
                <a:spcPts val="5"/>
              </a:spcBef>
            </a:pPr>
            <a:r>
              <a:rPr sz="2400" spc="-5" dirty="0">
                <a:latin typeface="Arial"/>
                <a:cs typeface="Arial"/>
              </a:rPr>
              <a:t>aponeurosis.</a:t>
            </a:r>
            <a:endParaRPr sz="2400">
              <a:latin typeface="Arial"/>
              <a:cs typeface="Arial"/>
            </a:endParaRPr>
          </a:p>
          <a:p>
            <a:pPr marL="295910" marR="508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Insertion </a:t>
            </a:r>
            <a:r>
              <a:rPr sz="2400" dirty="0">
                <a:latin typeface="Arial"/>
                <a:cs typeface="Arial"/>
              </a:rPr>
              <a:t>–from</a:t>
            </a:r>
            <a:r>
              <a:rPr sz="2400" spc="-45" dirty="0">
                <a:latin typeface="Arial"/>
                <a:cs typeface="Arial"/>
              </a:rPr>
              <a:t> </a:t>
            </a:r>
            <a:r>
              <a:rPr sz="2400" spc="-5" dirty="0">
                <a:latin typeface="Arial"/>
                <a:cs typeface="Arial"/>
              </a:rPr>
              <a:t>glabellar  area.</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Assists </a:t>
            </a:r>
            <a:r>
              <a:rPr sz="2400" dirty="0">
                <a:latin typeface="Arial"/>
                <a:cs typeface="Arial"/>
              </a:rPr>
              <a:t>in </a:t>
            </a:r>
            <a:r>
              <a:rPr sz="2400" spc="-5" dirty="0">
                <a:latin typeface="Arial"/>
                <a:cs typeface="Arial"/>
              </a:rPr>
              <a:t>dilatation</a:t>
            </a:r>
            <a:r>
              <a:rPr sz="2400" spc="5" dirty="0">
                <a:latin typeface="Arial"/>
                <a:cs typeface="Arial"/>
              </a:rPr>
              <a:t> </a:t>
            </a:r>
            <a:r>
              <a:rPr sz="2400" dirty="0">
                <a:latin typeface="Arial"/>
                <a:cs typeface="Arial"/>
              </a:rPr>
              <a:t>of</a:t>
            </a:r>
            <a:endParaRPr sz="2400">
              <a:latin typeface="Arial"/>
              <a:cs typeface="Arial"/>
            </a:endParaRPr>
          </a:p>
          <a:p>
            <a:pPr marL="295910">
              <a:lnSpc>
                <a:spcPct val="100000"/>
              </a:lnSpc>
            </a:pPr>
            <a:r>
              <a:rPr sz="2400" spc="-5" dirty="0">
                <a:latin typeface="Arial"/>
                <a:cs typeface="Arial"/>
              </a:rPr>
              <a:t>the</a:t>
            </a:r>
            <a:r>
              <a:rPr sz="2400" spc="-15" dirty="0">
                <a:latin typeface="Arial"/>
                <a:cs typeface="Arial"/>
              </a:rPr>
              <a:t> </a:t>
            </a:r>
            <a:r>
              <a:rPr sz="2400" spc="-5" dirty="0">
                <a:latin typeface="Arial"/>
                <a:cs typeface="Arial"/>
              </a:rPr>
              <a:t>nares.</a:t>
            </a:r>
            <a:endParaRPr sz="2400">
              <a:latin typeface="Arial"/>
              <a:cs typeface="Arial"/>
            </a:endParaRPr>
          </a:p>
        </p:txBody>
      </p:sp>
      <p:sp>
        <p:nvSpPr>
          <p:cNvPr id="7" name="object 7"/>
          <p:cNvSpPr/>
          <p:nvPr/>
        </p:nvSpPr>
        <p:spPr>
          <a:xfrm>
            <a:off x="5715000" y="1752600"/>
            <a:ext cx="2971800" cy="21336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txBox="1">
            <a:spLocks noGrp="1"/>
          </p:cNvSpPr>
          <p:nvPr>
            <p:ph type="title"/>
          </p:nvPr>
        </p:nvSpPr>
        <p:spPr>
          <a:xfrm>
            <a:off x="1532889" y="402082"/>
            <a:ext cx="2139950" cy="513715"/>
          </a:xfrm>
          <a:prstGeom prst="rect">
            <a:avLst/>
          </a:prstGeom>
        </p:spPr>
        <p:txBody>
          <a:bodyPr vert="horz" wrap="square" lIns="0" tIns="13335" rIns="0" bIns="0" rtlCol="0">
            <a:spAutoFit/>
          </a:bodyPr>
          <a:lstStyle/>
          <a:p>
            <a:pPr marL="12700">
              <a:lnSpc>
                <a:spcPct val="100000"/>
              </a:lnSpc>
              <a:spcBef>
                <a:spcPts val="105"/>
              </a:spcBef>
            </a:pPr>
            <a:r>
              <a:rPr sz="2550" spc="-665" dirty="0">
                <a:solidFill>
                  <a:srgbClr val="93B6D2"/>
                </a:solidFill>
              </a:rPr>
              <a:t></a:t>
            </a:r>
            <a:r>
              <a:rPr sz="2550" spc="-655" dirty="0">
                <a:solidFill>
                  <a:srgbClr val="93B6D2"/>
                </a:solidFill>
              </a:rPr>
              <a:t> </a:t>
            </a:r>
            <a:r>
              <a:rPr sz="3200" spc="-55" dirty="0">
                <a:solidFill>
                  <a:srgbClr val="000000"/>
                </a:solidFill>
              </a:rPr>
              <a:t>NASALIS:</a:t>
            </a:r>
            <a:endParaRPr sz="3200"/>
          </a:p>
        </p:txBody>
      </p:sp>
      <p:sp>
        <p:nvSpPr>
          <p:cNvPr id="5" name="object 5"/>
          <p:cNvSpPr txBox="1"/>
          <p:nvPr/>
        </p:nvSpPr>
        <p:spPr>
          <a:xfrm>
            <a:off x="6283941" y="1819550"/>
            <a:ext cx="2355850" cy="707390"/>
          </a:xfrm>
          <a:prstGeom prst="rect">
            <a:avLst/>
          </a:prstGeom>
        </p:spPr>
        <p:txBody>
          <a:bodyPr vert="horz" wrap="square" lIns="0" tIns="0" rIns="0" bIns="0" rtlCol="0">
            <a:spAutoFit/>
          </a:bodyPr>
          <a:lstStyle/>
          <a:p>
            <a:pPr>
              <a:lnSpc>
                <a:spcPts val="2655"/>
              </a:lnSpc>
            </a:pPr>
            <a:r>
              <a:rPr sz="2400" dirty="0">
                <a:latin typeface="Arial"/>
                <a:cs typeface="Arial"/>
              </a:rPr>
              <a:t>m</a:t>
            </a:r>
            <a:endParaRPr sz="2400">
              <a:latin typeface="Arial"/>
              <a:cs typeface="Arial"/>
            </a:endParaRPr>
          </a:p>
          <a:p>
            <a:pPr algn="r">
              <a:lnSpc>
                <a:spcPct val="100000"/>
              </a:lnSpc>
            </a:pPr>
            <a:r>
              <a:rPr sz="2400" spc="-5" dirty="0">
                <a:latin typeface="Arial"/>
                <a:cs typeface="Arial"/>
              </a:rPr>
              <a:t>upper</a:t>
            </a:r>
            <a:endParaRPr sz="2400">
              <a:latin typeface="Arial"/>
              <a:cs typeface="Arial"/>
            </a:endParaRPr>
          </a:p>
        </p:txBody>
      </p:sp>
      <p:sp>
        <p:nvSpPr>
          <p:cNvPr id="6" name="object 6"/>
          <p:cNvSpPr txBox="1"/>
          <p:nvPr/>
        </p:nvSpPr>
        <p:spPr>
          <a:xfrm>
            <a:off x="1532889" y="894334"/>
            <a:ext cx="7021195" cy="6046470"/>
          </a:xfrm>
          <a:prstGeom prst="rect">
            <a:avLst/>
          </a:prstGeom>
        </p:spPr>
        <p:txBody>
          <a:bodyPr vert="horz" wrap="square" lIns="0" tIns="88900" rIns="0" bIns="0" rtlCol="0">
            <a:spAutoFit/>
          </a:bodyPr>
          <a:lstStyle/>
          <a:p>
            <a:pPr marL="181610">
              <a:lnSpc>
                <a:spcPct val="100000"/>
              </a:lnSpc>
              <a:spcBef>
                <a:spcPts val="700"/>
              </a:spcBef>
            </a:pPr>
            <a:r>
              <a:rPr sz="2400" dirty="0">
                <a:latin typeface="Arial"/>
                <a:cs typeface="Arial"/>
              </a:rPr>
              <a:t>It </a:t>
            </a:r>
            <a:r>
              <a:rPr sz="2400" spc="-5" dirty="0">
                <a:latin typeface="Arial"/>
                <a:cs typeface="Arial"/>
              </a:rPr>
              <a:t>has 2</a:t>
            </a:r>
            <a:r>
              <a:rPr sz="2400" spc="-25" dirty="0">
                <a:latin typeface="Arial"/>
                <a:cs typeface="Arial"/>
              </a:rPr>
              <a:t> </a:t>
            </a:r>
            <a:r>
              <a:rPr sz="2400" spc="-5" dirty="0">
                <a:latin typeface="Arial"/>
                <a:cs typeface="Arial"/>
              </a:rPr>
              <a:t>components:</a:t>
            </a:r>
            <a:endParaRPr sz="2400">
              <a:latin typeface="Arial"/>
              <a:cs typeface="Arial"/>
            </a:endParaRPr>
          </a:p>
          <a:p>
            <a:pPr marL="295910" marR="2038350" indent="-283210">
              <a:lnSpc>
                <a:spcPct val="100000"/>
              </a:lnSpc>
              <a:spcBef>
                <a:spcPts val="600"/>
              </a:spcBef>
              <a:buClr>
                <a:srgbClr val="513D1B"/>
              </a:buClr>
              <a:buSzPct val="79166"/>
              <a:buFont typeface="Wingdings"/>
              <a:buChar char=""/>
              <a:tabLst>
                <a:tab pos="379730" algn="l"/>
                <a:tab pos="380365" algn="l"/>
              </a:tabLst>
            </a:pPr>
            <a:r>
              <a:rPr sz="2400" dirty="0">
                <a:latin typeface="Arial"/>
                <a:cs typeface="Arial"/>
              </a:rPr>
              <a:t>(1)transverse </a:t>
            </a:r>
            <a:r>
              <a:rPr sz="2400" spc="-5" dirty="0">
                <a:latin typeface="Arial"/>
                <a:cs typeface="Arial"/>
              </a:rPr>
              <a:t>nasalis</a:t>
            </a:r>
            <a:r>
              <a:rPr sz="2400" spc="-50" dirty="0">
                <a:latin typeface="Arial"/>
                <a:cs typeface="Arial"/>
              </a:rPr>
              <a:t> </a:t>
            </a:r>
            <a:r>
              <a:rPr sz="2400" dirty="0">
                <a:latin typeface="Arial"/>
                <a:cs typeface="Arial"/>
              </a:rPr>
              <a:t>/compressor  </a:t>
            </a:r>
            <a:r>
              <a:rPr sz="2400" spc="-5" dirty="0">
                <a:latin typeface="Arial"/>
                <a:cs typeface="Arial"/>
              </a:rPr>
              <a:t>nasi: </a:t>
            </a:r>
            <a:r>
              <a:rPr sz="2400" dirty="0">
                <a:latin typeface="Arial"/>
                <a:cs typeface="Arial"/>
              </a:rPr>
              <a:t>the </a:t>
            </a:r>
            <a:r>
              <a:rPr sz="2400" spc="-5" dirty="0">
                <a:latin typeface="Arial"/>
                <a:cs typeface="Arial"/>
              </a:rPr>
              <a:t>muscle spans </a:t>
            </a:r>
            <a:r>
              <a:rPr sz="2400" dirty="0">
                <a:latin typeface="Arial"/>
                <a:cs typeface="Arial"/>
              </a:rPr>
              <a:t>the </a:t>
            </a:r>
            <a:r>
              <a:rPr sz="2400" spc="-5" dirty="0">
                <a:latin typeface="Arial"/>
                <a:cs typeface="Arial"/>
              </a:rPr>
              <a:t>dorsu  </a:t>
            </a:r>
            <a:r>
              <a:rPr sz="2400" dirty="0">
                <a:latin typeface="Arial"/>
                <a:cs typeface="Arial"/>
              </a:rPr>
              <a:t>of </a:t>
            </a:r>
            <a:r>
              <a:rPr sz="2400" spc="-5" dirty="0">
                <a:latin typeface="Arial"/>
                <a:cs typeface="Arial"/>
              </a:rPr>
              <a:t>the nose, covering</a:t>
            </a:r>
            <a:r>
              <a:rPr sz="2400" spc="5" dirty="0">
                <a:latin typeface="Arial"/>
                <a:cs typeface="Arial"/>
              </a:rPr>
              <a:t> </a:t>
            </a:r>
            <a:r>
              <a:rPr sz="2400" dirty="0">
                <a:latin typeface="Arial"/>
                <a:cs typeface="Arial"/>
              </a:rPr>
              <a:t>the</a:t>
            </a:r>
            <a:endParaRPr sz="2400">
              <a:latin typeface="Arial"/>
              <a:cs typeface="Arial"/>
            </a:endParaRPr>
          </a:p>
          <a:p>
            <a:pPr marL="295910">
              <a:lnSpc>
                <a:spcPct val="100000"/>
              </a:lnSpc>
            </a:pPr>
            <a:r>
              <a:rPr sz="2400" spc="-5" dirty="0">
                <a:latin typeface="Arial"/>
                <a:cs typeface="Arial"/>
              </a:rPr>
              <a:t>lateral</a:t>
            </a:r>
            <a:r>
              <a:rPr sz="2400" dirty="0">
                <a:latin typeface="Arial"/>
                <a:cs typeface="Arial"/>
              </a:rPr>
              <a:t> </a:t>
            </a:r>
            <a:r>
              <a:rPr sz="2400" spc="-5" dirty="0">
                <a:latin typeface="Arial"/>
                <a:cs typeface="Arial"/>
              </a:rPr>
              <a:t>cartilages.</a:t>
            </a:r>
            <a:endParaRPr sz="2400">
              <a:latin typeface="Arial"/>
              <a:cs typeface="Arial"/>
            </a:endParaRPr>
          </a:p>
          <a:p>
            <a:pPr marL="295910" marR="619125" indent="54610">
              <a:lnSpc>
                <a:spcPct val="100000"/>
              </a:lnSpc>
              <a:spcBef>
                <a:spcPts val="600"/>
              </a:spcBef>
            </a:pPr>
            <a:r>
              <a:rPr sz="2400" dirty="0">
                <a:latin typeface="Arial"/>
                <a:cs typeface="Arial"/>
              </a:rPr>
              <a:t>ORIGIN </a:t>
            </a:r>
            <a:r>
              <a:rPr sz="2400" spc="-5" dirty="0">
                <a:latin typeface="Arial"/>
                <a:cs typeface="Arial"/>
              </a:rPr>
              <a:t>:maxilla above and lateral </a:t>
            </a:r>
            <a:r>
              <a:rPr sz="2400" dirty="0">
                <a:latin typeface="Arial"/>
                <a:cs typeface="Arial"/>
              </a:rPr>
              <a:t>to </a:t>
            </a:r>
            <a:r>
              <a:rPr sz="2400" spc="-5" dirty="0">
                <a:latin typeface="Arial"/>
                <a:cs typeface="Arial"/>
              </a:rPr>
              <a:t>incisive  fossa.</a:t>
            </a:r>
            <a:endParaRPr sz="2400">
              <a:latin typeface="Arial"/>
              <a:cs typeface="Arial"/>
            </a:endParaRPr>
          </a:p>
          <a:p>
            <a:pPr marL="295910" marR="128905" indent="54610">
              <a:lnSpc>
                <a:spcPct val="100000"/>
              </a:lnSpc>
              <a:spcBef>
                <a:spcPts val="605"/>
              </a:spcBef>
            </a:pPr>
            <a:r>
              <a:rPr sz="2400" spc="-10" dirty="0">
                <a:latin typeface="Arial"/>
                <a:cs typeface="Arial"/>
              </a:rPr>
              <a:t>INSERTION: </a:t>
            </a:r>
            <a:r>
              <a:rPr sz="2400" spc="-5" dirty="0">
                <a:latin typeface="Arial"/>
                <a:cs typeface="Arial"/>
              </a:rPr>
              <a:t>with </a:t>
            </a:r>
            <a:r>
              <a:rPr sz="2400" dirty="0">
                <a:latin typeface="Arial"/>
                <a:cs typeface="Arial"/>
              </a:rPr>
              <a:t>its </a:t>
            </a:r>
            <a:r>
              <a:rPr sz="2400" spc="-5" dirty="0">
                <a:latin typeface="Arial"/>
                <a:cs typeface="Arial"/>
              </a:rPr>
              <a:t>counterpart and procerus </a:t>
            </a:r>
            <a:r>
              <a:rPr sz="2400" dirty="0">
                <a:latin typeface="Arial"/>
                <a:cs typeface="Arial"/>
              </a:rPr>
              <a:t>&amp;  </a:t>
            </a:r>
            <a:r>
              <a:rPr sz="2400" spc="-5" dirty="0">
                <a:latin typeface="Arial"/>
                <a:cs typeface="Arial"/>
              </a:rPr>
              <a:t>levator labi superioris aeque nasi</a:t>
            </a:r>
            <a:r>
              <a:rPr sz="2400" spc="95" dirty="0">
                <a:latin typeface="Arial"/>
                <a:cs typeface="Arial"/>
              </a:rPr>
              <a:t> </a:t>
            </a:r>
            <a:r>
              <a:rPr sz="2400" dirty="0">
                <a:latin typeface="Arial"/>
                <a:cs typeface="Arial"/>
              </a:rPr>
              <a:t>muscle.</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(2) </a:t>
            </a:r>
            <a:r>
              <a:rPr sz="2400" dirty="0">
                <a:latin typeface="Arial"/>
                <a:cs typeface="Arial"/>
              </a:rPr>
              <a:t>the </a:t>
            </a:r>
            <a:r>
              <a:rPr sz="2400" spc="-5" dirty="0">
                <a:latin typeface="Arial"/>
                <a:cs typeface="Arial"/>
              </a:rPr>
              <a:t>pars alaris (alar</a:t>
            </a:r>
            <a:r>
              <a:rPr sz="2400" spc="45" dirty="0">
                <a:latin typeface="Arial"/>
                <a:cs typeface="Arial"/>
              </a:rPr>
              <a:t> </a:t>
            </a:r>
            <a:r>
              <a:rPr sz="2400" spc="-5" dirty="0">
                <a:latin typeface="Arial"/>
                <a:cs typeface="Arial"/>
              </a:rPr>
              <a:t>nasalis).</a:t>
            </a:r>
            <a:endParaRPr sz="2400">
              <a:latin typeface="Arial"/>
              <a:cs typeface="Arial"/>
            </a:endParaRPr>
          </a:p>
          <a:p>
            <a:pPr marL="295910" marR="5080" indent="54610" algn="just">
              <a:lnSpc>
                <a:spcPct val="100000"/>
              </a:lnSpc>
              <a:spcBef>
                <a:spcPts val="600"/>
              </a:spcBef>
            </a:pPr>
            <a:r>
              <a:rPr sz="2400" spc="-5" dirty="0">
                <a:latin typeface="Arial"/>
                <a:cs typeface="Arial"/>
              </a:rPr>
              <a:t>ORIGIN: above lateral and canine.(more lateral </a:t>
            </a:r>
            <a:r>
              <a:rPr sz="2400" dirty="0">
                <a:latin typeface="Arial"/>
                <a:cs typeface="Arial"/>
              </a:rPr>
              <a:t>&amp;  </a:t>
            </a:r>
            <a:r>
              <a:rPr sz="2400" spc="-5" dirty="0">
                <a:latin typeface="Arial"/>
                <a:cs typeface="Arial"/>
              </a:rPr>
              <a:t>slightly caudal </a:t>
            </a:r>
            <a:r>
              <a:rPr sz="2400" dirty="0">
                <a:latin typeface="Arial"/>
                <a:cs typeface="Arial"/>
              </a:rPr>
              <a:t>to the </a:t>
            </a:r>
            <a:r>
              <a:rPr sz="2400" spc="-5" dirty="0">
                <a:latin typeface="Arial"/>
                <a:cs typeface="Arial"/>
              </a:rPr>
              <a:t>bony origin </a:t>
            </a:r>
            <a:r>
              <a:rPr sz="2400" dirty="0">
                <a:latin typeface="Arial"/>
                <a:cs typeface="Arial"/>
              </a:rPr>
              <a:t>of the </a:t>
            </a:r>
            <a:r>
              <a:rPr sz="2400" spc="-5" dirty="0">
                <a:latin typeface="Arial"/>
                <a:cs typeface="Arial"/>
              </a:rPr>
              <a:t>depressor  septi nasi</a:t>
            </a:r>
            <a:r>
              <a:rPr sz="2400" spc="10" dirty="0">
                <a:latin typeface="Arial"/>
                <a:cs typeface="Arial"/>
              </a:rPr>
              <a:t> </a:t>
            </a:r>
            <a:r>
              <a:rPr sz="2400" dirty="0">
                <a:latin typeface="Arial"/>
                <a:cs typeface="Arial"/>
              </a:rPr>
              <a:t>muscles).</a:t>
            </a:r>
            <a:endParaRPr sz="2400">
              <a:latin typeface="Arial"/>
              <a:cs typeface="Arial"/>
            </a:endParaRPr>
          </a:p>
          <a:p>
            <a:pPr marL="295910" marR="433705" indent="54610">
              <a:lnSpc>
                <a:spcPct val="100000"/>
              </a:lnSpc>
              <a:spcBef>
                <a:spcPts val="600"/>
              </a:spcBef>
            </a:pPr>
            <a:r>
              <a:rPr sz="2400" spc="-10" dirty="0">
                <a:latin typeface="Arial"/>
                <a:cs typeface="Arial"/>
              </a:rPr>
              <a:t>INSERTION </a:t>
            </a:r>
            <a:r>
              <a:rPr sz="2400" dirty="0">
                <a:latin typeface="Arial"/>
                <a:cs typeface="Arial"/>
              </a:rPr>
              <a:t>: </a:t>
            </a:r>
            <a:r>
              <a:rPr sz="2400" spc="-5" dirty="0">
                <a:latin typeface="Arial"/>
                <a:cs typeface="Arial"/>
              </a:rPr>
              <a:t>into ala above lateral </a:t>
            </a:r>
            <a:r>
              <a:rPr sz="2400" dirty="0">
                <a:latin typeface="Arial"/>
                <a:cs typeface="Arial"/>
              </a:rPr>
              <a:t>crus of the  </a:t>
            </a:r>
            <a:r>
              <a:rPr sz="2400" spc="-5" dirty="0">
                <a:latin typeface="Arial"/>
                <a:cs typeface="Arial"/>
              </a:rPr>
              <a:t>lower lateral</a:t>
            </a:r>
            <a:r>
              <a:rPr sz="2400" spc="25" dirty="0">
                <a:latin typeface="Arial"/>
                <a:cs typeface="Arial"/>
              </a:rPr>
              <a:t> </a:t>
            </a:r>
            <a:r>
              <a:rPr sz="2400" spc="-5" dirty="0">
                <a:latin typeface="Arial"/>
                <a:cs typeface="Arial"/>
              </a:rPr>
              <a:t>cartilage</a:t>
            </a:r>
            <a:endParaRPr sz="2400">
              <a:latin typeface="Arial"/>
              <a:cs typeface="Arial"/>
            </a:endParaRPr>
          </a:p>
        </p:txBody>
      </p:sp>
      <p:sp>
        <p:nvSpPr>
          <p:cNvPr id="7" name="object 7"/>
          <p:cNvSpPr/>
          <p:nvPr/>
        </p:nvSpPr>
        <p:spPr>
          <a:xfrm>
            <a:off x="6477000" y="304800"/>
            <a:ext cx="2438400" cy="2743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5486400" y="1600200"/>
            <a:ext cx="3429000" cy="28194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96897" y="1014729"/>
            <a:ext cx="2529840" cy="1305560"/>
          </a:xfrm>
          <a:prstGeom prst="rect">
            <a:avLst/>
          </a:prstGeom>
        </p:spPr>
        <p:txBody>
          <a:bodyPr vert="horz" wrap="square" lIns="0" tIns="12065" rIns="0" bIns="0" rtlCol="0">
            <a:spAutoFit/>
          </a:bodyPr>
          <a:lstStyle/>
          <a:p>
            <a:pPr marL="295910" marR="5080" indent="-283845">
              <a:lnSpc>
                <a:spcPct val="100000"/>
              </a:lnSpc>
              <a:spcBef>
                <a:spcPts val="95"/>
              </a:spcBef>
            </a:pPr>
            <a:r>
              <a:rPr sz="2800" spc="-5" dirty="0">
                <a:solidFill>
                  <a:srgbClr val="000000"/>
                </a:solidFill>
              </a:rPr>
              <a:t>Levator </a:t>
            </a:r>
            <a:r>
              <a:rPr sz="2800" dirty="0">
                <a:solidFill>
                  <a:srgbClr val="000000"/>
                </a:solidFill>
              </a:rPr>
              <a:t>labii  superioris  </a:t>
            </a:r>
            <a:r>
              <a:rPr sz="2800" spc="-5" dirty="0">
                <a:solidFill>
                  <a:srgbClr val="000000"/>
                </a:solidFill>
              </a:rPr>
              <a:t>alaequae</a:t>
            </a:r>
            <a:r>
              <a:rPr sz="2800" spc="-15" dirty="0">
                <a:solidFill>
                  <a:srgbClr val="000000"/>
                </a:solidFill>
              </a:rPr>
              <a:t> </a:t>
            </a:r>
            <a:r>
              <a:rPr sz="2800" spc="-5" dirty="0">
                <a:solidFill>
                  <a:srgbClr val="000000"/>
                </a:solidFill>
              </a:rPr>
              <a:t>nasi</a:t>
            </a:r>
            <a:endParaRPr sz="2800"/>
          </a:p>
        </p:txBody>
      </p:sp>
      <p:sp>
        <p:nvSpPr>
          <p:cNvPr id="6" name="object 6"/>
          <p:cNvSpPr txBox="1"/>
          <p:nvPr/>
        </p:nvSpPr>
        <p:spPr>
          <a:xfrm>
            <a:off x="1596897" y="2372995"/>
            <a:ext cx="3409950" cy="4217670"/>
          </a:xfrm>
          <a:prstGeom prst="rect">
            <a:avLst/>
          </a:prstGeom>
        </p:spPr>
        <p:txBody>
          <a:bodyPr vert="horz" wrap="square" lIns="0" tIns="13335" rIns="0" bIns="0" rtlCol="0">
            <a:spAutoFit/>
          </a:bodyPr>
          <a:lstStyle/>
          <a:p>
            <a:pPr marL="295910" marR="5080" indent="-283210">
              <a:lnSpc>
                <a:spcPct val="100000"/>
              </a:lnSpc>
              <a:spcBef>
                <a:spcPts val="105"/>
              </a:spcBef>
              <a:buClr>
                <a:srgbClr val="513D1B"/>
              </a:buClr>
              <a:buSzPct val="80000"/>
              <a:buFont typeface="Wingdings"/>
              <a:buChar char=""/>
              <a:tabLst>
                <a:tab pos="296545" algn="l"/>
                <a:tab pos="2409190" algn="l"/>
              </a:tabLst>
            </a:pPr>
            <a:r>
              <a:rPr sz="2000" dirty="0">
                <a:latin typeface="Arial"/>
                <a:cs typeface="Arial"/>
              </a:rPr>
              <a:t>Origin:</a:t>
            </a:r>
            <a:r>
              <a:rPr sz="2000" spc="-20" dirty="0">
                <a:latin typeface="Arial"/>
                <a:cs typeface="Arial"/>
              </a:rPr>
              <a:t> </a:t>
            </a:r>
            <a:r>
              <a:rPr sz="2000" dirty="0">
                <a:latin typeface="Arial"/>
                <a:cs typeface="Arial"/>
              </a:rPr>
              <a:t>upper</a:t>
            </a:r>
            <a:r>
              <a:rPr sz="2000" spc="-10" dirty="0">
                <a:latin typeface="Arial"/>
                <a:cs typeface="Arial"/>
              </a:rPr>
              <a:t> </a:t>
            </a:r>
            <a:r>
              <a:rPr sz="2000" dirty="0">
                <a:latin typeface="Arial"/>
                <a:cs typeface="Arial"/>
              </a:rPr>
              <a:t>part	of</a:t>
            </a:r>
            <a:r>
              <a:rPr sz="2000" spc="-110" dirty="0">
                <a:latin typeface="Arial"/>
                <a:cs typeface="Arial"/>
              </a:rPr>
              <a:t> </a:t>
            </a:r>
            <a:r>
              <a:rPr sz="2000" dirty="0">
                <a:latin typeface="Arial"/>
                <a:cs typeface="Arial"/>
              </a:rPr>
              <a:t>frontal  process of</a:t>
            </a:r>
            <a:r>
              <a:rPr sz="2000" spc="-70" dirty="0">
                <a:latin typeface="Arial"/>
                <a:cs typeface="Arial"/>
              </a:rPr>
              <a:t> </a:t>
            </a:r>
            <a:r>
              <a:rPr sz="2000" dirty="0">
                <a:latin typeface="Arial"/>
                <a:cs typeface="Arial"/>
              </a:rPr>
              <a:t>maxilla.</a:t>
            </a:r>
            <a:endParaRPr sz="2000">
              <a:latin typeface="Arial"/>
              <a:cs typeface="Arial"/>
            </a:endParaRPr>
          </a:p>
          <a:p>
            <a:pPr marL="295910" marR="271145" indent="-283210">
              <a:lnSpc>
                <a:spcPct val="100000"/>
              </a:lnSpc>
              <a:spcBef>
                <a:spcPts val="600"/>
              </a:spcBef>
              <a:buClr>
                <a:srgbClr val="513D1B"/>
              </a:buClr>
              <a:buSzPct val="80000"/>
              <a:buFont typeface="Wingdings"/>
              <a:buChar char=""/>
              <a:tabLst>
                <a:tab pos="296545" algn="l"/>
              </a:tabLst>
            </a:pPr>
            <a:r>
              <a:rPr sz="2000" dirty="0">
                <a:latin typeface="Arial"/>
                <a:cs typeface="Arial"/>
              </a:rPr>
              <a:t>It extends lateral to the  nose in a cephalocaudal  direction and has ﬁbers  that are attached to the  nostril, contributing to</a:t>
            </a:r>
            <a:r>
              <a:rPr sz="2000" spc="-140" dirty="0">
                <a:latin typeface="Arial"/>
                <a:cs typeface="Arial"/>
              </a:rPr>
              <a:t> </a:t>
            </a:r>
            <a:r>
              <a:rPr sz="2000" dirty="0">
                <a:latin typeface="Arial"/>
                <a:cs typeface="Arial"/>
              </a:rPr>
              <a:t>the  dilatation of the</a:t>
            </a:r>
            <a:r>
              <a:rPr sz="2000" spc="-70" dirty="0">
                <a:latin typeface="Arial"/>
                <a:cs typeface="Arial"/>
              </a:rPr>
              <a:t> </a:t>
            </a:r>
            <a:r>
              <a:rPr sz="2000" dirty="0">
                <a:latin typeface="Arial"/>
                <a:cs typeface="Arial"/>
              </a:rPr>
              <a:t>nares.</a:t>
            </a:r>
            <a:endParaRPr sz="2000">
              <a:latin typeface="Arial"/>
              <a:cs typeface="Arial"/>
            </a:endParaRPr>
          </a:p>
          <a:p>
            <a:pPr marL="295910" marR="450850" indent="-283210">
              <a:lnSpc>
                <a:spcPct val="100000"/>
              </a:lnSpc>
              <a:spcBef>
                <a:spcPts val="600"/>
              </a:spcBef>
              <a:buClr>
                <a:srgbClr val="513D1B"/>
              </a:buClr>
              <a:buSzPct val="80000"/>
              <a:buFont typeface="Wingdings"/>
              <a:buChar char=""/>
              <a:tabLst>
                <a:tab pos="296545" algn="l"/>
              </a:tabLst>
            </a:pPr>
            <a:r>
              <a:rPr sz="2000" dirty="0">
                <a:latin typeface="Arial"/>
                <a:cs typeface="Arial"/>
              </a:rPr>
              <a:t>Insetion:lateral crus of  major alar cartilage</a:t>
            </a:r>
            <a:r>
              <a:rPr sz="2000" spc="-110" dirty="0">
                <a:latin typeface="Arial"/>
                <a:cs typeface="Arial"/>
              </a:rPr>
              <a:t> </a:t>
            </a:r>
            <a:r>
              <a:rPr sz="2000" dirty="0">
                <a:latin typeface="Arial"/>
                <a:cs typeface="Arial"/>
              </a:rPr>
              <a:t>and  lateral part of upper</a:t>
            </a:r>
            <a:r>
              <a:rPr sz="2000" spc="-135" dirty="0">
                <a:latin typeface="Arial"/>
                <a:cs typeface="Arial"/>
              </a:rPr>
              <a:t> </a:t>
            </a:r>
            <a:r>
              <a:rPr sz="2000" dirty="0">
                <a:latin typeface="Arial"/>
                <a:cs typeface="Arial"/>
              </a:rPr>
              <a:t>lip.</a:t>
            </a:r>
            <a:endParaRPr sz="2000">
              <a:latin typeface="Arial"/>
              <a:cs typeface="Arial"/>
            </a:endParaRPr>
          </a:p>
          <a:p>
            <a:pPr marL="295910" marR="45720" indent="-283210">
              <a:lnSpc>
                <a:spcPct val="100000"/>
              </a:lnSpc>
              <a:spcBef>
                <a:spcPts val="600"/>
              </a:spcBef>
              <a:buClr>
                <a:srgbClr val="513D1B"/>
              </a:buClr>
              <a:buSzPct val="80000"/>
              <a:buFont typeface="Wingdings"/>
              <a:buChar char=""/>
              <a:tabLst>
                <a:tab pos="296545" algn="l"/>
              </a:tabLst>
            </a:pPr>
            <a:r>
              <a:rPr sz="2000" dirty="0">
                <a:latin typeface="Arial"/>
                <a:cs typeface="Arial"/>
              </a:rPr>
              <a:t>Release of the muscles</a:t>
            </a:r>
            <a:r>
              <a:rPr sz="2000" spc="-150" dirty="0">
                <a:latin typeface="Arial"/>
                <a:cs typeface="Arial"/>
              </a:rPr>
              <a:t> </a:t>
            </a:r>
            <a:r>
              <a:rPr sz="2000" dirty="0">
                <a:latin typeface="Arial"/>
                <a:cs typeface="Arial"/>
              </a:rPr>
              <a:t>will  dilate the</a:t>
            </a:r>
            <a:r>
              <a:rPr sz="2000" spc="-35" dirty="0">
                <a:latin typeface="Arial"/>
                <a:cs typeface="Arial"/>
              </a:rPr>
              <a:t> </a:t>
            </a:r>
            <a:r>
              <a:rPr sz="2000" dirty="0">
                <a:latin typeface="Arial"/>
                <a:cs typeface="Arial"/>
              </a:rPr>
              <a:t>nostrils,</a:t>
            </a:r>
            <a:endParaRPr sz="20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6897" y="819658"/>
            <a:ext cx="323405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0000"/>
                </a:solidFill>
              </a:rPr>
              <a:t>Dilator naris</a:t>
            </a:r>
            <a:r>
              <a:rPr sz="2800" spc="5" dirty="0">
                <a:solidFill>
                  <a:srgbClr val="000000"/>
                </a:solidFill>
              </a:rPr>
              <a:t> </a:t>
            </a:r>
            <a:r>
              <a:rPr sz="2800" dirty="0">
                <a:solidFill>
                  <a:srgbClr val="000000"/>
                </a:solidFill>
              </a:rPr>
              <a:t>anterior</a:t>
            </a:r>
            <a:endParaRPr sz="2800"/>
          </a:p>
        </p:txBody>
      </p:sp>
      <p:sp>
        <p:nvSpPr>
          <p:cNvPr id="3" name="object 3"/>
          <p:cNvSpPr txBox="1"/>
          <p:nvPr/>
        </p:nvSpPr>
        <p:spPr>
          <a:xfrm>
            <a:off x="1596897" y="1247292"/>
            <a:ext cx="3340100" cy="5250815"/>
          </a:xfrm>
          <a:prstGeom prst="rect">
            <a:avLst/>
          </a:prstGeom>
        </p:spPr>
        <p:txBody>
          <a:bodyPr vert="horz" wrap="square" lIns="0" tIns="55244" rIns="0" bIns="0" rtlCol="0">
            <a:spAutoFit/>
          </a:bodyPr>
          <a:lstStyle/>
          <a:p>
            <a:pPr marL="295910" indent="-283210">
              <a:lnSpc>
                <a:spcPct val="100000"/>
              </a:lnSpc>
              <a:spcBef>
                <a:spcPts val="434"/>
              </a:spcBef>
              <a:buClr>
                <a:srgbClr val="A07B36"/>
              </a:buClr>
              <a:buSzPct val="79545"/>
              <a:buFont typeface="Wingdings"/>
              <a:buChar char=""/>
              <a:tabLst>
                <a:tab pos="296545" algn="l"/>
              </a:tabLst>
            </a:pPr>
            <a:r>
              <a:rPr sz="2200" spc="-5" dirty="0">
                <a:latin typeface="Arial"/>
                <a:cs typeface="Arial"/>
              </a:rPr>
              <a:t>Small muscle</a:t>
            </a:r>
            <a:endParaRPr sz="2200">
              <a:latin typeface="Arial"/>
              <a:cs typeface="Arial"/>
            </a:endParaRPr>
          </a:p>
          <a:p>
            <a:pPr marL="295910" indent="-283210">
              <a:lnSpc>
                <a:spcPts val="2510"/>
              </a:lnSpc>
              <a:spcBef>
                <a:spcPts val="335"/>
              </a:spcBef>
              <a:buClr>
                <a:srgbClr val="A07B36"/>
              </a:buClr>
              <a:buSzPct val="79545"/>
              <a:buFont typeface="Wingdings"/>
              <a:buChar char=""/>
              <a:tabLst>
                <a:tab pos="296545" algn="l"/>
              </a:tabLst>
            </a:pPr>
            <a:r>
              <a:rPr sz="2200" spc="-5" dirty="0">
                <a:latin typeface="Arial"/>
                <a:cs typeface="Arial"/>
              </a:rPr>
              <a:t>Origin:ULC and alar</a:t>
            </a:r>
            <a:r>
              <a:rPr sz="2200" spc="15" dirty="0">
                <a:latin typeface="Arial"/>
                <a:cs typeface="Arial"/>
              </a:rPr>
              <a:t> </a:t>
            </a:r>
            <a:r>
              <a:rPr sz="2200" spc="-5" dirty="0">
                <a:latin typeface="Arial"/>
                <a:cs typeface="Arial"/>
              </a:rPr>
              <a:t>part</a:t>
            </a:r>
            <a:endParaRPr sz="2200">
              <a:latin typeface="Arial"/>
              <a:cs typeface="Arial"/>
            </a:endParaRPr>
          </a:p>
          <a:p>
            <a:pPr marL="295910">
              <a:lnSpc>
                <a:spcPts val="2510"/>
              </a:lnSpc>
            </a:pPr>
            <a:r>
              <a:rPr sz="2200" spc="-5" dirty="0">
                <a:latin typeface="Arial"/>
                <a:cs typeface="Arial"/>
              </a:rPr>
              <a:t>of </a:t>
            </a:r>
            <a:r>
              <a:rPr sz="2200" dirty="0">
                <a:latin typeface="Arial"/>
                <a:cs typeface="Arial"/>
              </a:rPr>
              <a:t>nasalis.</a:t>
            </a:r>
            <a:endParaRPr sz="2200">
              <a:latin typeface="Arial"/>
              <a:cs typeface="Arial"/>
            </a:endParaRPr>
          </a:p>
          <a:p>
            <a:pPr marL="295910" indent="-283210">
              <a:lnSpc>
                <a:spcPct val="100000"/>
              </a:lnSpc>
              <a:spcBef>
                <a:spcPts val="340"/>
              </a:spcBef>
              <a:buClr>
                <a:srgbClr val="A07B36"/>
              </a:buClr>
              <a:buSzPct val="79545"/>
              <a:buFont typeface="Wingdings"/>
              <a:buChar char=""/>
              <a:tabLst>
                <a:tab pos="296545" algn="l"/>
                <a:tab pos="1585595" algn="l"/>
              </a:tabLst>
            </a:pPr>
            <a:r>
              <a:rPr sz="2200" spc="-5" dirty="0">
                <a:latin typeface="Arial"/>
                <a:cs typeface="Arial"/>
              </a:rPr>
              <a:t>Encircles	nares</a:t>
            </a:r>
            <a:endParaRPr sz="2200">
              <a:latin typeface="Arial"/>
              <a:cs typeface="Arial"/>
            </a:endParaRPr>
          </a:p>
          <a:p>
            <a:pPr marL="295910" indent="-283210">
              <a:lnSpc>
                <a:spcPct val="100000"/>
              </a:lnSpc>
              <a:spcBef>
                <a:spcPts val="335"/>
              </a:spcBef>
              <a:buClr>
                <a:srgbClr val="A07B36"/>
              </a:buClr>
              <a:buSzPct val="79545"/>
              <a:buFont typeface="Wingdings"/>
              <a:buChar char=""/>
              <a:tabLst>
                <a:tab pos="296545" algn="l"/>
                <a:tab pos="1414145" algn="l"/>
              </a:tabLst>
            </a:pPr>
            <a:r>
              <a:rPr sz="2200" spc="-5" dirty="0">
                <a:latin typeface="Arial"/>
                <a:cs typeface="Arial"/>
              </a:rPr>
              <a:t>Primary	dilator of</a:t>
            </a:r>
            <a:r>
              <a:rPr sz="2200" spc="-10" dirty="0">
                <a:latin typeface="Arial"/>
                <a:cs typeface="Arial"/>
              </a:rPr>
              <a:t> </a:t>
            </a:r>
            <a:r>
              <a:rPr sz="2200" spc="-5" dirty="0">
                <a:latin typeface="Arial"/>
                <a:cs typeface="Arial"/>
              </a:rPr>
              <a:t>nose</a:t>
            </a:r>
            <a:endParaRPr sz="2200">
              <a:latin typeface="Arial"/>
              <a:cs typeface="Arial"/>
            </a:endParaRPr>
          </a:p>
          <a:p>
            <a:pPr>
              <a:lnSpc>
                <a:spcPct val="100000"/>
              </a:lnSpc>
              <a:spcBef>
                <a:spcPts val="40"/>
              </a:spcBef>
            </a:pPr>
            <a:endParaRPr sz="3100">
              <a:latin typeface="Times New Roman"/>
              <a:cs typeface="Times New Roman"/>
            </a:endParaRPr>
          </a:p>
          <a:p>
            <a:pPr marL="295910" marR="386715" indent="-184785">
              <a:lnSpc>
                <a:spcPts val="3030"/>
              </a:lnSpc>
            </a:pPr>
            <a:r>
              <a:rPr sz="2800" dirty="0">
                <a:latin typeface="Arial"/>
                <a:cs typeface="Arial"/>
              </a:rPr>
              <a:t>Depressor alae</a:t>
            </a:r>
            <a:r>
              <a:rPr sz="2800" spc="-50" dirty="0">
                <a:latin typeface="Arial"/>
                <a:cs typeface="Arial"/>
              </a:rPr>
              <a:t> </a:t>
            </a:r>
            <a:r>
              <a:rPr sz="2800" spc="-5" dirty="0">
                <a:latin typeface="Arial"/>
                <a:cs typeface="Arial"/>
              </a:rPr>
              <a:t>or  </a:t>
            </a:r>
            <a:r>
              <a:rPr sz="2800" dirty="0">
                <a:latin typeface="Arial"/>
                <a:cs typeface="Arial"/>
              </a:rPr>
              <a:t>myrtiforme</a:t>
            </a:r>
            <a:r>
              <a:rPr sz="2200" dirty="0">
                <a:latin typeface="Arial"/>
                <a:cs typeface="Arial"/>
              </a:rPr>
              <a:t>.</a:t>
            </a:r>
            <a:endParaRPr sz="2200">
              <a:latin typeface="Arial"/>
              <a:cs typeface="Arial"/>
            </a:endParaRPr>
          </a:p>
          <a:p>
            <a:pPr marL="295910" marR="19050" indent="-283845">
              <a:lnSpc>
                <a:spcPct val="90000"/>
              </a:lnSpc>
              <a:spcBef>
                <a:spcPts val="565"/>
              </a:spcBef>
            </a:pPr>
            <a:r>
              <a:rPr sz="2200" spc="-5" dirty="0">
                <a:latin typeface="Arial"/>
                <a:cs typeface="Arial"/>
              </a:rPr>
              <a:t>originates from the border  of the pyriform crest and  then </a:t>
            </a:r>
            <a:r>
              <a:rPr sz="2200" dirty="0">
                <a:latin typeface="Arial"/>
                <a:cs typeface="Arial"/>
              </a:rPr>
              <a:t>rises </a:t>
            </a:r>
            <a:r>
              <a:rPr sz="2200" spc="-20" dirty="0">
                <a:latin typeface="Arial"/>
                <a:cs typeface="Arial"/>
              </a:rPr>
              <a:t>vertically, </a:t>
            </a:r>
            <a:r>
              <a:rPr sz="2200" dirty="0">
                <a:latin typeface="Arial"/>
                <a:cs typeface="Arial"/>
              </a:rPr>
              <a:t>like  </a:t>
            </a:r>
            <a:r>
              <a:rPr sz="2200" spc="-5" dirty="0">
                <a:latin typeface="Arial"/>
                <a:cs typeface="Arial"/>
              </a:rPr>
              <a:t>a fan, up to the ala,  acting as a depressor  and constrictor </a:t>
            </a:r>
            <a:r>
              <a:rPr sz="2200" dirty="0">
                <a:latin typeface="Arial"/>
                <a:cs typeface="Arial"/>
              </a:rPr>
              <a:t>of </a:t>
            </a:r>
            <a:r>
              <a:rPr sz="2200" spc="-5" dirty="0">
                <a:latin typeface="Arial"/>
                <a:cs typeface="Arial"/>
              </a:rPr>
              <a:t>the  nostrils.</a:t>
            </a:r>
            <a:endParaRPr sz="2200">
              <a:latin typeface="Arial"/>
              <a:cs typeface="Arial"/>
            </a:endParaRPr>
          </a:p>
        </p:txBody>
      </p:sp>
      <p:sp>
        <p:nvSpPr>
          <p:cNvPr id="4" name="object 4"/>
          <p:cNvSpPr txBox="1"/>
          <p:nvPr/>
        </p:nvSpPr>
        <p:spPr>
          <a:xfrm>
            <a:off x="5438013" y="771010"/>
            <a:ext cx="3388360" cy="3618229"/>
          </a:xfrm>
          <a:prstGeom prst="rect">
            <a:avLst/>
          </a:prstGeom>
        </p:spPr>
        <p:txBody>
          <a:bodyPr vert="horz" wrap="square" lIns="0" tIns="60960" rIns="0" bIns="0" rtlCol="0">
            <a:spAutoFit/>
          </a:bodyPr>
          <a:lstStyle/>
          <a:p>
            <a:pPr marL="12700">
              <a:lnSpc>
                <a:spcPct val="100000"/>
              </a:lnSpc>
              <a:spcBef>
                <a:spcPts val="480"/>
              </a:spcBef>
            </a:pPr>
            <a:r>
              <a:rPr sz="2800" spc="-5" dirty="0">
                <a:latin typeface="Arial"/>
                <a:cs typeface="Arial"/>
              </a:rPr>
              <a:t>Depressor</a:t>
            </a:r>
            <a:r>
              <a:rPr sz="2800" spc="25" dirty="0">
                <a:latin typeface="Arial"/>
                <a:cs typeface="Arial"/>
              </a:rPr>
              <a:t> </a:t>
            </a:r>
            <a:r>
              <a:rPr sz="2800" spc="-5" dirty="0">
                <a:latin typeface="Arial"/>
                <a:cs typeface="Arial"/>
              </a:rPr>
              <a:t>septi</a:t>
            </a:r>
            <a:endParaRPr sz="2800">
              <a:latin typeface="Arial"/>
              <a:cs typeface="Arial"/>
            </a:endParaRPr>
          </a:p>
          <a:p>
            <a:pPr marL="295910" marR="5080" indent="-283210">
              <a:lnSpc>
                <a:spcPct val="90000"/>
              </a:lnSpc>
              <a:spcBef>
                <a:spcPts val="615"/>
              </a:spcBef>
              <a:buClr>
                <a:srgbClr val="513D1B"/>
              </a:buClr>
              <a:buSzPct val="79166"/>
              <a:buFont typeface="Wingdings"/>
              <a:buChar char=""/>
              <a:tabLst>
                <a:tab pos="296545" algn="l"/>
              </a:tabLst>
            </a:pPr>
            <a:r>
              <a:rPr sz="2400" spc="-5" dirty="0">
                <a:latin typeface="Arial"/>
                <a:cs typeface="Arial"/>
              </a:rPr>
              <a:t>Arises </a:t>
            </a:r>
            <a:r>
              <a:rPr sz="2400" dirty="0">
                <a:latin typeface="Arial"/>
                <a:cs typeface="Arial"/>
              </a:rPr>
              <a:t>from the</a:t>
            </a:r>
            <a:r>
              <a:rPr sz="2400" spc="-70" dirty="0">
                <a:latin typeface="Arial"/>
                <a:cs typeface="Arial"/>
              </a:rPr>
              <a:t> </a:t>
            </a:r>
            <a:r>
              <a:rPr sz="2400" spc="-5" dirty="0">
                <a:latin typeface="Arial"/>
                <a:cs typeface="Arial"/>
              </a:rPr>
              <a:t>maxilla  </a:t>
            </a:r>
            <a:r>
              <a:rPr sz="2400" dirty="0">
                <a:latin typeface="Arial"/>
                <a:cs typeface="Arial"/>
              </a:rPr>
              <a:t>(just </a:t>
            </a:r>
            <a:r>
              <a:rPr sz="2400" spc="-5" dirty="0">
                <a:latin typeface="Arial"/>
                <a:cs typeface="Arial"/>
              </a:rPr>
              <a:t>below </a:t>
            </a:r>
            <a:r>
              <a:rPr sz="2400" dirty="0">
                <a:latin typeface="Arial"/>
                <a:cs typeface="Arial"/>
              </a:rPr>
              <a:t>the </a:t>
            </a:r>
            <a:r>
              <a:rPr sz="2400" spc="-5" dirty="0">
                <a:latin typeface="Arial"/>
                <a:cs typeface="Arial"/>
              </a:rPr>
              <a:t>nasal  spine), </a:t>
            </a:r>
            <a:r>
              <a:rPr sz="2400" dirty="0">
                <a:latin typeface="Arial"/>
                <a:cs typeface="Arial"/>
              </a:rPr>
              <a:t>sometimes  </a:t>
            </a:r>
            <a:r>
              <a:rPr sz="2400" spc="-5" dirty="0">
                <a:latin typeface="Arial"/>
                <a:cs typeface="Arial"/>
              </a:rPr>
              <a:t>fuses with some </a:t>
            </a:r>
            <a:r>
              <a:rPr sz="2400" dirty="0">
                <a:latin typeface="Arial"/>
                <a:cs typeface="Arial"/>
              </a:rPr>
              <a:t>ﬁbers  of the </a:t>
            </a:r>
            <a:r>
              <a:rPr sz="2400" spc="-5" dirty="0">
                <a:latin typeface="Arial"/>
                <a:cs typeface="Arial"/>
              </a:rPr>
              <a:t>orbicularis oris  muscle.</a:t>
            </a:r>
            <a:endParaRPr sz="2400">
              <a:latin typeface="Arial"/>
              <a:cs typeface="Arial"/>
            </a:endParaRPr>
          </a:p>
          <a:p>
            <a:pPr marL="295910" marR="64769" indent="-283210">
              <a:lnSpc>
                <a:spcPct val="90000"/>
              </a:lnSpc>
              <a:spcBef>
                <a:spcPts val="600"/>
              </a:spcBef>
              <a:buClr>
                <a:srgbClr val="513D1B"/>
              </a:buClr>
              <a:buSzPct val="79166"/>
              <a:buFont typeface="Wingdings"/>
              <a:buChar char=""/>
              <a:tabLst>
                <a:tab pos="296545" algn="l"/>
              </a:tabLst>
            </a:pPr>
            <a:r>
              <a:rPr sz="2400" dirty="0">
                <a:latin typeface="Arial"/>
                <a:cs typeface="Arial"/>
              </a:rPr>
              <a:t>Inserted </a:t>
            </a:r>
            <a:r>
              <a:rPr sz="2400" spc="-5" dirty="0">
                <a:latin typeface="Arial"/>
                <a:cs typeface="Arial"/>
              </a:rPr>
              <a:t>along </a:t>
            </a:r>
            <a:r>
              <a:rPr sz="2400" dirty="0">
                <a:latin typeface="Arial"/>
                <a:cs typeface="Arial"/>
              </a:rPr>
              <a:t>the  </a:t>
            </a:r>
            <a:r>
              <a:rPr sz="2400" spc="-5" dirty="0">
                <a:latin typeface="Arial"/>
                <a:cs typeface="Arial"/>
              </a:rPr>
              <a:t>columella, medial </a:t>
            </a:r>
            <a:r>
              <a:rPr sz="2400" dirty="0">
                <a:latin typeface="Arial"/>
                <a:cs typeface="Arial"/>
              </a:rPr>
              <a:t>crus  of </a:t>
            </a:r>
            <a:r>
              <a:rPr sz="2400" spc="-5" dirty="0">
                <a:latin typeface="Arial"/>
                <a:cs typeface="Arial"/>
              </a:rPr>
              <a:t>alar</a:t>
            </a:r>
            <a:r>
              <a:rPr sz="2400" spc="-15" dirty="0">
                <a:latin typeface="Arial"/>
                <a:cs typeface="Arial"/>
              </a:rPr>
              <a:t> </a:t>
            </a:r>
            <a:r>
              <a:rPr sz="2400" spc="-5" dirty="0">
                <a:latin typeface="Arial"/>
                <a:cs typeface="Arial"/>
              </a:rPr>
              <a:t>cartilage.</a:t>
            </a:r>
            <a:endParaRPr sz="24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839211" y="0"/>
            <a:ext cx="5154168" cy="113233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191382" y="63195"/>
            <a:ext cx="4312920" cy="680720"/>
          </a:xfrm>
          <a:prstGeom prst="rect">
            <a:avLst/>
          </a:prstGeom>
        </p:spPr>
        <p:txBody>
          <a:bodyPr vert="horz" wrap="square" lIns="0" tIns="12065" rIns="0" bIns="0" rtlCol="0">
            <a:spAutoFit/>
          </a:bodyPr>
          <a:lstStyle/>
          <a:p>
            <a:pPr marL="12700">
              <a:lnSpc>
                <a:spcPct val="100000"/>
              </a:lnSpc>
              <a:spcBef>
                <a:spcPts val="95"/>
              </a:spcBef>
              <a:tabLst>
                <a:tab pos="2185035" algn="l"/>
              </a:tabLst>
            </a:pPr>
            <a:r>
              <a:rPr sz="4300" spc="-5" dirty="0"/>
              <a:t>NE</a:t>
            </a:r>
            <a:r>
              <a:rPr sz="4300" spc="-70" dirty="0"/>
              <a:t>R</a:t>
            </a:r>
            <a:r>
              <a:rPr sz="4300" spc="-5" dirty="0"/>
              <a:t>VE</a:t>
            </a:r>
            <a:r>
              <a:rPr sz="4300" dirty="0"/>
              <a:t>	</a:t>
            </a:r>
            <a:r>
              <a:rPr sz="4300" spc="-5" dirty="0"/>
              <a:t>SUPP</a:t>
            </a:r>
            <a:r>
              <a:rPr sz="4300" spc="-320" dirty="0"/>
              <a:t>L</a:t>
            </a:r>
            <a:r>
              <a:rPr sz="4300" spc="-5" dirty="0"/>
              <a:t>Y</a:t>
            </a:r>
            <a:endParaRPr sz="4300"/>
          </a:p>
        </p:txBody>
      </p:sp>
      <p:sp>
        <p:nvSpPr>
          <p:cNvPr id="6" name="object 6"/>
          <p:cNvSpPr/>
          <p:nvPr/>
        </p:nvSpPr>
        <p:spPr>
          <a:xfrm>
            <a:off x="4495800" y="1447800"/>
            <a:ext cx="4648200" cy="4343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973067" y="2435351"/>
            <a:ext cx="1847088" cy="41300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038091" y="2541523"/>
            <a:ext cx="1601470" cy="215900"/>
          </a:xfrm>
          <a:custGeom>
            <a:avLst/>
            <a:gdLst/>
            <a:ahLst/>
            <a:cxnLst/>
            <a:rect l="l" t="t" r="r" b="b"/>
            <a:pathLst>
              <a:path w="1601470" h="215900">
                <a:moveTo>
                  <a:pt x="1527090" y="44152"/>
                </a:moveTo>
                <a:lnTo>
                  <a:pt x="0" y="189484"/>
                </a:lnTo>
                <a:lnTo>
                  <a:pt x="2540" y="215391"/>
                </a:lnTo>
                <a:lnTo>
                  <a:pt x="1529348" y="69964"/>
                </a:lnTo>
                <a:lnTo>
                  <a:pt x="1550278" y="54898"/>
                </a:lnTo>
                <a:lnTo>
                  <a:pt x="1527090" y="44152"/>
                </a:lnTo>
                <a:close/>
              </a:path>
              <a:path w="1601470" h="215900">
                <a:moveTo>
                  <a:pt x="1578985" y="39624"/>
                </a:moveTo>
                <a:lnTo>
                  <a:pt x="1574673" y="39624"/>
                </a:lnTo>
                <a:lnTo>
                  <a:pt x="1577213" y="65404"/>
                </a:lnTo>
                <a:lnTo>
                  <a:pt x="1529348" y="69964"/>
                </a:lnTo>
                <a:lnTo>
                  <a:pt x="1489456" y="98678"/>
                </a:lnTo>
                <a:lnTo>
                  <a:pt x="1488186" y="106679"/>
                </a:lnTo>
                <a:lnTo>
                  <a:pt x="1496568" y="118363"/>
                </a:lnTo>
                <a:lnTo>
                  <a:pt x="1504569" y="119634"/>
                </a:lnTo>
                <a:lnTo>
                  <a:pt x="1601470" y="50037"/>
                </a:lnTo>
                <a:lnTo>
                  <a:pt x="1578985" y="39624"/>
                </a:lnTo>
                <a:close/>
              </a:path>
              <a:path w="1601470" h="215900">
                <a:moveTo>
                  <a:pt x="1550278" y="54898"/>
                </a:moveTo>
                <a:lnTo>
                  <a:pt x="1529348" y="69964"/>
                </a:lnTo>
                <a:lnTo>
                  <a:pt x="1577213" y="65404"/>
                </a:lnTo>
                <a:lnTo>
                  <a:pt x="1577100" y="64262"/>
                </a:lnTo>
                <a:lnTo>
                  <a:pt x="1570482" y="64262"/>
                </a:lnTo>
                <a:lnTo>
                  <a:pt x="1550278" y="54898"/>
                </a:lnTo>
                <a:close/>
              </a:path>
              <a:path w="1601470" h="215900">
                <a:moveTo>
                  <a:pt x="1568323" y="41910"/>
                </a:moveTo>
                <a:lnTo>
                  <a:pt x="1550278" y="54898"/>
                </a:lnTo>
                <a:lnTo>
                  <a:pt x="1570482" y="64262"/>
                </a:lnTo>
                <a:lnTo>
                  <a:pt x="1568323" y="41910"/>
                </a:lnTo>
                <a:close/>
              </a:path>
              <a:path w="1601470" h="215900">
                <a:moveTo>
                  <a:pt x="1574898" y="41910"/>
                </a:moveTo>
                <a:lnTo>
                  <a:pt x="1568323" y="41910"/>
                </a:lnTo>
                <a:lnTo>
                  <a:pt x="1570482" y="64262"/>
                </a:lnTo>
                <a:lnTo>
                  <a:pt x="1577100" y="64262"/>
                </a:lnTo>
                <a:lnTo>
                  <a:pt x="1574898" y="41910"/>
                </a:lnTo>
                <a:close/>
              </a:path>
              <a:path w="1601470" h="215900">
                <a:moveTo>
                  <a:pt x="1574673" y="39624"/>
                </a:moveTo>
                <a:lnTo>
                  <a:pt x="1527090" y="44152"/>
                </a:lnTo>
                <a:lnTo>
                  <a:pt x="1550278" y="54898"/>
                </a:lnTo>
                <a:lnTo>
                  <a:pt x="1568323" y="41910"/>
                </a:lnTo>
                <a:lnTo>
                  <a:pt x="1574898" y="41910"/>
                </a:lnTo>
                <a:lnTo>
                  <a:pt x="1574673" y="39624"/>
                </a:lnTo>
                <a:close/>
              </a:path>
              <a:path w="1601470" h="215900">
                <a:moveTo>
                  <a:pt x="1493266" y="0"/>
                </a:moveTo>
                <a:lnTo>
                  <a:pt x="1485519" y="2793"/>
                </a:lnTo>
                <a:lnTo>
                  <a:pt x="1482471" y="9271"/>
                </a:lnTo>
                <a:lnTo>
                  <a:pt x="1479550" y="15748"/>
                </a:lnTo>
                <a:lnTo>
                  <a:pt x="1482344" y="23495"/>
                </a:lnTo>
                <a:lnTo>
                  <a:pt x="1488821" y="26415"/>
                </a:lnTo>
                <a:lnTo>
                  <a:pt x="1527090" y="44152"/>
                </a:lnTo>
                <a:lnTo>
                  <a:pt x="1574673" y="39624"/>
                </a:lnTo>
                <a:lnTo>
                  <a:pt x="1578985" y="39624"/>
                </a:lnTo>
                <a:lnTo>
                  <a:pt x="1499743" y="2921"/>
                </a:lnTo>
                <a:lnTo>
                  <a:pt x="1493266" y="0"/>
                </a:lnTo>
                <a:close/>
              </a:path>
            </a:pathLst>
          </a:custGeom>
          <a:solidFill>
            <a:srgbClr val="000000"/>
          </a:solidFill>
        </p:spPr>
        <p:txBody>
          <a:bodyPr wrap="square" lIns="0" tIns="0" rIns="0" bIns="0" rtlCol="0"/>
          <a:lstStyle/>
          <a:p>
            <a:endParaRPr/>
          </a:p>
        </p:txBody>
      </p:sp>
      <p:sp>
        <p:nvSpPr>
          <p:cNvPr id="9" name="object 9"/>
          <p:cNvSpPr/>
          <p:nvPr/>
        </p:nvSpPr>
        <p:spPr>
          <a:xfrm>
            <a:off x="3668267" y="3273552"/>
            <a:ext cx="3294888" cy="48920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733546" y="3377565"/>
            <a:ext cx="3049270" cy="294005"/>
          </a:xfrm>
          <a:custGeom>
            <a:avLst/>
            <a:gdLst/>
            <a:ahLst/>
            <a:cxnLst/>
            <a:rect l="l" t="t" r="r" b="b"/>
            <a:pathLst>
              <a:path w="3049270" h="294004">
                <a:moveTo>
                  <a:pt x="2974535" y="44743"/>
                </a:moveTo>
                <a:lnTo>
                  <a:pt x="0" y="267843"/>
                </a:lnTo>
                <a:lnTo>
                  <a:pt x="2031" y="293751"/>
                </a:lnTo>
                <a:lnTo>
                  <a:pt x="2976585" y="70650"/>
                </a:lnTo>
                <a:lnTo>
                  <a:pt x="2997784" y="56057"/>
                </a:lnTo>
                <a:lnTo>
                  <a:pt x="2974535" y="44743"/>
                </a:lnTo>
                <a:close/>
              </a:path>
              <a:path w="3049270" h="294004">
                <a:moveTo>
                  <a:pt x="3026346" y="41148"/>
                </a:moveTo>
                <a:lnTo>
                  <a:pt x="3022473" y="41148"/>
                </a:lnTo>
                <a:lnTo>
                  <a:pt x="3024504" y="67056"/>
                </a:lnTo>
                <a:lnTo>
                  <a:pt x="2976585" y="70650"/>
                </a:lnTo>
                <a:lnTo>
                  <a:pt x="2936112" y="98551"/>
                </a:lnTo>
                <a:lnTo>
                  <a:pt x="2934588" y="106552"/>
                </a:lnTo>
                <a:lnTo>
                  <a:pt x="2938653" y="112522"/>
                </a:lnTo>
                <a:lnTo>
                  <a:pt x="2942717" y="118363"/>
                </a:lnTo>
                <a:lnTo>
                  <a:pt x="2950718" y="119887"/>
                </a:lnTo>
                <a:lnTo>
                  <a:pt x="3049015" y="52197"/>
                </a:lnTo>
                <a:lnTo>
                  <a:pt x="3026346" y="41148"/>
                </a:lnTo>
                <a:close/>
              </a:path>
              <a:path w="3049270" h="294004">
                <a:moveTo>
                  <a:pt x="2997784" y="56057"/>
                </a:moveTo>
                <a:lnTo>
                  <a:pt x="2976585" y="70650"/>
                </a:lnTo>
                <a:lnTo>
                  <a:pt x="3024504" y="67056"/>
                </a:lnTo>
                <a:lnTo>
                  <a:pt x="3024405" y="65786"/>
                </a:lnTo>
                <a:lnTo>
                  <a:pt x="3017774" y="65786"/>
                </a:lnTo>
                <a:lnTo>
                  <a:pt x="2997784" y="56057"/>
                </a:lnTo>
                <a:close/>
              </a:path>
              <a:path w="3049270" h="294004">
                <a:moveTo>
                  <a:pt x="3016123" y="43434"/>
                </a:moveTo>
                <a:lnTo>
                  <a:pt x="2997784" y="56057"/>
                </a:lnTo>
                <a:lnTo>
                  <a:pt x="3017774" y="65786"/>
                </a:lnTo>
                <a:lnTo>
                  <a:pt x="3016123" y="43434"/>
                </a:lnTo>
                <a:close/>
              </a:path>
              <a:path w="3049270" h="294004">
                <a:moveTo>
                  <a:pt x="3022652" y="43434"/>
                </a:moveTo>
                <a:lnTo>
                  <a:pt x="3016123" y="43434"/>
                </a:lnTo>
                <a:lnTo>
                  <a:pt x="3017774" y="65786"/>
                </a:lnTo>
                <a:lnTo>
                  <a:pt x="3024405" y="65786"/>
                </a:lnTo>
                <a:lnTo>
                  <a:pt x="3022652" y="43434"/>
                </a:lnTo>
                <a:close/>
              </a:path>
              <a:path w="3049270" h="294004">
                <a:moveTo>
                  <a:pt x="3022473" y="41148"/>
                </a:moveTo>
                <a:lnTo>
                  <a:pt x="2974535" y="44743"/>
                </a:lnTo>
                <a:lnTo>
                  <a:pt x="2997784" y="56057"/>
                </a:lnTo>
                <a:lnTo>
                  <a:pt x="3016123" y="43434"/>
                </a:lnTo>
                <a:lnTo>
                  <a:pt x="3022652" y="43434"/>
                </a:lnTo>
                <a:lnTo>
                  <a:pt x="3022473" y="41148"/>
                </a:lnTo>
                <a:close/>
              </a:path>
              <a:path w="3049270" h="294004">
                <a:moveTo>
                  <a:pt x="2941828" y="0"/>
                </a:moveTo>
                <a:lnTo>
                  <a:pt x="2934080" y="2667"/>
                </a:lnTo>
                <a:lnTo>
                  <a:pt x="2930905" y="9017"/>
                </a:lnTo>
                <a:lnTo>
                  <a:pt x="2927730" y="15494"/>
                </a:lnTo>
                <a:lnTo>
                  <a:pt x="2930398" y="23240"/>
                </a:lnTo>
                <a:lnTo>
                  <a:pt x="2974535" y="44743"/>
                </a:lnTo>
                <a:lnTo>
                  <a:pt x="3022473" y="41148"/>
                </a:lnTo>
                <a:lnTo>
                  <a:pt x="3026346" y="41148"/>
                </a:lnTo>
                <a:lnTo>
                  <a:pt x="2941828" y="0"/>
                </a:lnTo>
                <a:close/>
              </a:path>
            </a:pathLst>
          </a:custGeom>
          <a:solidFill>
            <a:srgbClr val="000000"/>
          </a:solidFill>
        </p:spPr>
        <p:txBody>
          <a:bodyPr wrap="square" lIns="0" tIns="0" rIns="0" bIns="0" rtlCol="0"/>
          <a:lstStyle/>
          <a:p>
            <a:endParaRPr/>
          </a:p>
        </p:txBody>
      </p:sp>
      <p:sp>
        <p:nvSpPr>
          <p:cNvPr id="11" name="object 11"/>
          <p:cNvSpPr/>
          <p:nvPr/>
        </p:nvSpPr>
        <p:spPr>
          <a:xfrm>
            <a:off x="5948171" y="3454908"/>
            <a:ext cx="1014983" cy="71475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013958" y="3494913"/>
            <a:ext cx="768985" cy="468630"/>
          </a:xfrm>
          <a:custGeom>
            <a:avLst/>
            <a:gdLst/>
            <a:ahLst/>
            <a:cxnLst/>
            <a:rect l="l" t="t" r="r" b="b"/>
            <a:pathLst>
              <a:path w="768984" h="468629">
                <a:moveTo>
                  <a:pt x="656843" y="440944"/>
                </a:moveTo>
                <a:lnTo>
                  <a:pt x="649605" y="440944"/>
                </a:lnTo>
                <a:lnTo>
                  <a:pt x="643763" y="446659"/>
                </a:lnTo>
                <a:lnTo>
                  <a:pt x="643636" y="460882"/>
                </a:lnTo>
                <a:lnTo>
                  <a:pt x="649350" y="466851"/>
                </a:lnTo>
                <a:lnTo>
                  <a:pt x="656463" y="466851"/>
                </a:lnTo>
                <a:lnTo>
                  <a:pt x="768603" y="468249"/>
                </a:lnTo>
                <a:lnTo>
                  <a:pt x="767488" y="466217"/>
                </a:lnTo>
                <a:lnTo>
                  <a:pt x="739901" y="466217"/>
                </a:lnTo>
                <a:lnTo>
                  <a:pt x="698683" y="441475"/>
                </a:lnTo>
                <a:lnTo>
                  <a:pt x="656843" y="440944"/>
                </a:lnTo>
                <a:close/>
              </a:path>
              <a:path w="768984" h="468629">
                <a:moveTo>
                  <a:pt x="698683" y="441475"/>
                </a:moveTo>
                <a:lnTo>
                  <a:pt x="739901" y="466217"/>
                </a:lnTo>
                <a:lnTo>
                  <a:pt x="742873" y="461263"/>
                </a:lnTo>
                <a:lnTo>
                  <a:pt x="735202" y="461263"/>
                </a:lnTo>
                <a:lnTo>
                  <a:pt x="724514" y="441804"/>
                </a:lnTo>
                <a:lnTo>
                  <a:pt x="698683" y="441475"/>
                </a:lnTo>
                <a:close/>
              </a:path>
              <a:path w="768984" h="468629">
                <a:moveTo>
                  <a:pt x="703325" y="361442"/>
                </a:moveTo>
                <a:lnTo>
                  <a:pt x="697102" y="364870"/>
                </a:lnTo>
                <a:lnTo>
                  <a:pt x="690752" y="368300"/>
                </a:lnTo>
                <a:lnTo>
                  <a:pt x="688466" y="376174"/>
                </a:lnTo>
                <a:lnTo>
                  <a:pt x="712189" y="419365"/>
                </a:lnTo>
                <a:lnTo>
                  <a:pt x="753237" y="443992"/>
                </a:lnTo>
                <a:lnTo>
                  <a:pt x="739901" y="466217"/>
                </a:lnTo>
                <a:lnTo>
                  <a:pt x="767488" y="466217"/>
                </a:lnTo>
                <a:lnTo>
                  <a:pt x="711199" y="363728"/>
                </a:lnTo>
                <a:lnTo>
                  <a:pt x="703325" y="361442"/>
                </a:lnTo>
                <a:close/>
              </a:path>
              <a:path w="768984" h="468629">
                <a:moveTo>
                  <a:pt x="724514" y="441804"/>
                </a:moveTo>
                <a:lnTo>
                  <a:pt x="735202" y="461263"/>
                </a:lnTo>
                <a:lnTo>
                  <a:pt x="746760" y="442087"/>
                </a:lnTo>
                <a:lnTo>
                  <a:pt x="724514" y="441804"/>
                </a:lnTo>
                <a:close/>
              </a:path>
              <a:path w="768984" h="468629">
                <a:moveTo>
                  <a:pt x="712189" y="419365"/>
                </a:moveTo>
                <a:lnTo>
                  <a:pt x="724514" y="441804"/>
                </a:lnTo>
                <a:lnTo>
                  <a:pt x="746760" y="442087"/>
                </a:lnTo>
                <a:lnTo>
                  <a:pt x="735202" y="461263"/>
                </a:lnTo>
                <a:lnTo>
                  <a:pt x="742873" y="461263"/>
                </a:lnTo>
                <a:lnTo>
                  <a:pt x="753237" y="443992"/>
                </a:lnTo>
                <a:lnTo>
                  <a:pt x="712189" y="419365"/>
                </a:lnTo>
                <a:close/>
              </a:path>
              <a:path w="768984" h="468629">
                <a:moveTo>
                  <a:pt x="13207" y="0"/>
                </a:moveTo>
                <a:lnTo>
                  <a:pt x="0" y="22098"/>
                </a:lnTo>
                <a:lnTo>
                  <a:pt x="698683" y="441475"/>
                </a:lnTo>
                <a:lnTo>
                  <a:pt x="724514" y="441804"/>
                </a:lnTo>
                <a:lnTo>
                  <a:pt x="712189" y="419365"/>
                </a:lnTo>
                <a:lnTo>
                  <a:pt x="13207" y="0"/>
                </a:lnTo>
                <a:close/>
              </a:path>
            </a:pathLst>
          </a:custGeom>
          <a:solidFill>
            <a:srgbClr val="000000"/>
          </a:solidFill>
        </p:spPr>
        <p:txBody>
          <a:bodyPr wrap="square" lIns="0" tIns="0" rIns="0" bIns="0" rtlCol="0"/>
          <a:lstStyle/>
          <a:p>
            <a:endParaRPr/>
          </a:p>
        </p:txBody>
      </p:sp>
      <p:sp>
        <p:nvSpPr>
          <p:cNvPr id="13" name="object 13"/>
          <p:cNvSpPr/>
          <p:nvPr/>
        </p:nvSpPr>
        <p:spPr>
          <a:xfrm>
            <a:off x="3973067" y="4568952"/>
            <a:ext cx="2228088" cy="48920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4037838" y="4677283"/>
            <a:ext cx="1983105" cy="289560"/>
          </a:xfrm>
          <a:custGeom>
            <a:avLst/>
            <a:gdLst/>
            <a:ahLst/>
            <a:cxnLst/>
            <a:rect l="l" t="t" r="r" b="b"/>
            <a:pathLst>
              <a:path w="1983104" h="289560">
                <a:moveTo>
                  <a:pt x="1908176" y="43468"/>
                </a:moveTo>
                <a:lnTo>
                  <a:pt x="0" y="263652"/>
                </a:lnTo>
                <a:lnTo>
                  <a:pt x="3048" y="289306"/>
                </a:lnTo>
                <a:lnTo>
                  <a:pt x="1911208" y="69109"/>
                </a:lnTo>
                <a:lnTo>
                  <a:pt x="1931676" y="53803"/>
                </a:lnTo>
                <a:lnTo>
                  <a:pt x="1908176" y="43468"/>
                </a:lnTo>
                <a:close/>
              </a:path>
              <a:path w="1983104" h="289560">
                <a:moveTo>
                  <a:pt x="1960149" y="37973"/>
                </a:moveTo>
                <a:lnTo>
                  <a:pt x="1955800" y="37973"/>
                </a:lnTo>
                <a:lnTo>
                  <a:pt x="1958721" y="63627"/>
                </a:lnTo>
                <a:lnTo>
                  <a:pt x="1911208" y="69109"/>
                </a:lnTo>
                <a:lnTo>
                  <a:pt x="1871726" y="98679"/>
                </a:lnTo>
                <a:lnTo>
                  <a:pt x="1870583" y="106807"/>
                </a:lnTo>
                <a:lnTo>
                  <a:pt x="1874901" y="112522"/>
                </a:lnTo>
                <a:lnTo>
                  <a:pt x="1879091" y="118237"/>
                </a:lnTo>
                <a:lnTo>
                  <a:pt x="1887220" y="119380"/>
                </a:lnTo>
                <a:lnTo>
                  <a:pt x="1892935" y="115189"/>
                </a:lnTo>
                <a:lnTo>
                  <a:pt x="1982724" y="47879"/>
                </a:lnTo>
                <a:lnTo>
                  <a:pt x="1960149" y="37973"/>
                </a:lnTo>
                <a:close/>
              </a:path>
              <a:path w="1983104" h="289560">
                <a:moveTo>
                  <a:pt x="1931676" y="53803"/>
                </a:moveTo>
                <a:lnTo>
                  <a:pt x="1911208" y="69109"/>
                </a:lnTo>
                <a:lnTo>
                  <a:pt x="1958721" y="63627"/>
                </a:lnTo>
                <a:lnTo>
                  <a:pt x="1958619" y="62738"/>
                </a:lnTo>
                <a:lnTo>
                  <a:pt x="1951989" y="62738"/>
                </a:lnTo>
                <a:lnTo>
                  <a:pt x="1931676" y="53803"/>
                </a:lnTo>
                <a:close/>
              </a:path>
              <a:path w="1983104" h="289560">
                <a:moveTo>
                  <a:pt x="1949450" y="40513"/>
                </a:moveTo>
                <a:lnTo>
                  <a:pt x="1931676" y="53803"/>
                </a:lnTo>
                <a:lnTo>
                  <a:pt x="1951989" y="62738"/>
                </a:lnTo>
                <a:lnTo>
                  <a:pt x="1949450" y="40513"/>
                </a:lnTo>
                <a:close/>
              </a:path>
              <a:path w="1983104" h="289560">
                <a:moveTo>
                  <a:pt x="1956089" y="40513"/>
                </a:moveTo>
                <a:lnTo>
                  <a:pt x="1949450" y="40513"/>
                </a:lnTo>
                <a:lnTo>
                  <a:pt x="1951989" y="62738"/>
                </a:lnTo>
                <a:lnTo>
                  <a:pt x="1958619" y="62738"/>
                </a:lnTo>
                <a:lnTo>
                  <a:pt x="1956089" y="40513"/>
                </a:lnTo>
                <a:close/>
              </a:path>
              <a:path w="1983104" h="289560">
                <a:moveTo>
                  <a:pt x="1955800" y="37973"/>
                </a:moveTo>
                <a:lnTo>
                  <a:pt x="1908176" y="43468"/>
                </a:lnTo>
                <a:lnTo>
                  <a:pt x="1931676" y="53803"/>
                </a:lnTo>
                <a:lnTo>
                  <a:pt x="1949450" y="40513"/>
                </a:lnTo>
                <a:lnTo>
                  <a:pt x="1956089" y="40513"/>
                </a:lnTo>
                <a:lnTo>
                  <a:pt x="1955800" y="37973"/>
                </a:lnTo>
                <a:close/>
              </a:path>
              <a:path w="1983104" h="289560">
                <a:moveTo>
                  <a:pt x="1873503" y="0"/>
                </a:moveTo>
                <a:lnTo>
                  <a:pt x="1865884" y="2921"/>
                </a:lnTo>
                <a:lnTo>
                  <a:pt x="1862963" y="9525"/>
                </a:lnTo>
                <a:lnTo>
                  <a:pt x="1860041" y="16002"/>
                </a:lnTo>
                <a:lnTo>
                  <a:pt x="1863089" y="23622"/>
                </a:lnTo>
                <a:lnTo>
                  <a:pt x="1908176" y="43468"/>
                </a:lnTo>
                <a:lnTo>
                  <a:pt x="1955800" y="37973"/>
                </a:lnTo>
                <a:lnTo>
                  <a:pt x="1960149" y="37973"/>
                </a:lnTo>
                <a:lnTo>
                  <a:pt x="1873503" y="0"/>
                </a:lnTo>
                <a:close/>
              </a:path>
            </a:pathLst>
          </a:custGeom>
          <a:solidFill>
            <a:srgbClr val="000000"/>
          </a:solidFill>
        </p:spPr>
        <p:txBody>
          <a:bodyPr wrap="square" lIns="0" tIns="0" rIns="0" bIns="0" rtlCol="0"/>
          <a:lstStyle/>
          <a:p>
            <a:endParaRPr/>
          </a:p>
        </p:txBody>
      </p:sp>
      <p:sp>
        <p:nvSpPr>
          <p:cNvPr id="15" name="object 15"/>
          <p:cNvSpPr/>
          <p:nvPr/>
        </p:nvSpPr>
        <p:spPr>
          <a:xfrm>
            <a:off x="3668267" y="2206751"/>
            <a:ext cx="2913888" cy="362712"/>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3734180" y="2273807"/>
            <a:ext cx="2667635" cy="146685"/>
          </a:xfrm>
          <a:custGeom>
            <a:avLst/>
            <a:gdLst/>
            <a:ahLst/>
            <a:cxnLst/>
            <a:rect l="l" t="t" r="r" b="b"/>
            <a:pathLst>
              <a:path w="2667635" h="146685">
                <a:moveTo>
                  <a:pt x="2593510" y="99976"/>
                </a:moveTo>
                <a:lnTo>
                  <a:pt x="2550287" y="123570"/>
                </a:lnTo>
                <a:lnTo>
                  <a:pt x="2548001" y="131444"/>
                </a:lnTo>
                <a:lnTo>
                  <a:pt x="2551430" y="137667"/>
                </a:lnTo>
                <a:lnTo>
                  <a:pt x="2554859" y="144017"/>
                </a:lnTo>
                <a:lnTo>
                  <a:pt x="2562733" y="146303"/>
                </a:lnTo>
                <a:lnTo>
                  <a:pt x="2645043" y="101345"/>
                </a:lnTo>
                <a:lnTo>
                  <a:pt x="2641473" y="101345"/>
                </a:lnTo>
                <a:lnTo>
                  <a:pt x="2593510" y="99976"/>
                </a:lnTo>
                <a:close/>
              </a:path>
              <a:path w="2667635" h="146685">
                <a:moveTo>
                  <a:pt x="2616044" y="87694"/>
                </a:moveTo>
                <a:lnTo>
                  <a:pt x="2593510" y="99976"/>
                </a:lnTo>
                <a:lnTo>
                  <a:pt x="2641473" y="101345"/>
                </a:lnTo>
                <a:lnTo>
                  <a:pt x="2641519" y="99440"/>
                </a:lnTo>
                <a:lnTo>
                  <a:pt x="2634869" y="99440"/>
                </a:lnTo>
                <a:lnTo>
                  <a:pt x="2616044" y="87694"/>
                </a:lnTo>
                <a:close/>
              </a:path>
              <a:path w="2667635" h="146685">
                <a:moveTo>
                  <a:pt x="2566162" y="26162"/>
                </a:moveTo>
                <a:lnTo>
                  <a:pt x="2558161" y="27939"/>
                </a:lnTo>
                <a:lnTo>
                  <a:pt x="2550541" y="40131"/>
                </a:lnTo>
                <a:lnTo>
                  <a:pt x="2552446" y="48132"/>
                </a:lnTo>
                <a:lnTo>
                  <a:pt x="2558542" y="51815"/>
                </a:lnTo>
                <a:lnTo>
                  <a:pt x="2594207" y="74069"/>
                </a:lnTo>
                <a:lnTo>
                  <a:pt x="2642108" y="75437"/>
                </a:lnTo>
                <a:lnTo>
                  <a:pt x="2641473" y="101345"/>
                </a:lnTo>
                <a:lnTo>
                  <a:pt x="2645043" y="101345"/>
                </a:lnTo>
                <a:lnTo>
                  <a:pt x="2667381" y="89153"/>
                </a:lnTo>
                <a:lnTo>
                  <a:pt x="2566162" y="26162"/>
                </a:lnTo>
                <a:close/>
              </a:path>
              <a:path w="2667635" h="146685">
                <a:moveTo>
                  <a:pt x="762" y="0"/>
                </a:moveTo>
                <a:lnTo>
                  <a:pt x="0" y="25907"/>
                </a:lnTo>
                <a:lnTo>
                  <a:pt x="2593510" y="99976"/>
                </a:lnTo>
                <a:lnTo>
                  <a:pt x="2616044" y="87694"/>
                </a:lnTo>
                <a:lnTo>
                  <a:pt x="2594207" y="74069"/>
                </a:lnTo>
                <a:lnTo>
                  <a:pt x="762" y="0"/>
                </a:lnTo>
                <a:close/>
              </a:path>
              <a:path w="2667635" h="146685">
                <a:moveTo>
                  <a:pt x="2635504" y="77088"/>
                </a:moveTo>
                <a:lnTo>
                  <a:pt x="2616044" y="87694"/>
                </a:lnTo>
                <a:lnTo>
                  <a:pt x="2634869" y="99440"/>
                </a:lnTo>
                <a:lnTo>
                  <a:pt x="2635504" y="77088"/>
                </a:lnTo>
                <a:close/>
              </a:path>
              <a:path w="2667635" h="146685">
                <a:moveTo>
                  <a:pt x="2642067" y="77088"/>
                </a:moveTo>
                <a:lnTo>
                  <a:pt x="2635504" y="77088"/>
                </a:lnTo>
                <a:lnTo>
                  <a:pt x="2634869" y="99440"/>
                </a:lnTo>
                <a:lnTo>
                  <a:pt x="2641519" y="99440"/>
                </a:lnTo>
                <a:lnTo>
                  <a:pt x="2642067" y="77088"/>
                </a:lnTo>
                <a:close/>
              </a:path>
              <a:path w="2667635" h="146685">
                <a:moveTo>
                  <a:pt x="2594207" y="74069"/>
                </a:moveTo>
                <a:lnTo>
                  <a:pt x="2616044" y="87694"/>
                </a:lnTo>
                <a:lnTo>
                  <a:pt x="2635504" y="77088"/>
                </a:lnTo>
                <a:lnTo>
                  <a:pt x="2642067" y="77088"/>
                </a:lnTo>
                <a:lnTo>
                  <a:pt x="2642108" y="75437"/>
                </a:lnTo>
                <a:lnTo>
                  <a:pt x="2594207" y="74069"/>
                </a:lnTo>
                <a:close/>
              </a:path>
            </a:pathLst>
          </a:custGeom>
          <a:solidFill>
            <a:srgbClr val="000000"/>
          </a:solidFill>
        </p:spPr>
        <p:txBody>
          <a:bodyPr wrap="square" lIns="0" tIns="0" rIns="0" bIns="0" rtlCol="0"/>
          <a:lstStyle/>
          <a:p>
            <a:endParaRPr/>
          </a:p>
        </p:txBody>
      </p:sp>
      <p:sp>
        <p:nvSpPr>
          <p:cNvPr id="17" name="object 17"/>
          <p:cNvSpPr txBox="1"/>
          <p:nvPr/>
        </p:nvSpPr>
        <p:spPr>
          <a:xfrm>
            <a:off x="1222044" y="863853"/>
            <a:ext cx="6635750" cy="4232275"/>
          </a:xfrm>
          <a:prstGeom prst="rect">
            <a:avLst/>
          </a:prstGeom>
        </p:spPr>
        <p:txBody>
          <a:bodyPr vert="horz" wrap="square" lIns="0" tIns="12700" rIns="0" bIns="0" rtlCol="0">
            <a:spAutoFit/>
          </a:bodyPr>
          <a:lstStyle/>
          <a:p>
            <a:pPr marL="1948180" marR="5080" indent="-1936114">
              <a:lnSpc>
                <a:spcPct val="100000"/>
              </a:lnSpc>
              <a:spcBef>
                <a:spcPts val="100"/>
              </a:spcBef>
            </a:pPr>
            <a:r>
              <a:rPr sz="2400" spc="-5" dirty="0">
                <a:latin typeface="Arial"/>
                <a:cs typeface="Arial"/>
              </a:rPr>
              <a:t>External nose –Infra orbital nerve, </a:t>
            </a:r>
            <a:r>
              <a:rPr sz="2400" dirty="0">
                <a:latin typeface="Arial"/>
                <a:cs typeface="Arial"/>
              </a:rPr>
              <a:t>Infra </a:t>
            </a:r>
            <a:r>
              <a:rPr sz="2400" spc="-15" dirty="0">
                <a:latin typeface="Arial"/>
                <a:cs typeface="Arial"/>
              </a:rPr>
              <a:t>trochlear,  </a:t>
            </a:r>
            <a:r>
              <a:rPr sz="2400" spc="-5" dirty="0">
                <a:latin typeface="Arial"/>
                <a:cs typeface="Arial"/>
              </a:rPr>
              <a:t>External nasal</a:t>
            </a:r>
            <a:r>
              <a:rPr sz="2400" spc="25" dirty="0">
                <a:latin typeface="Arial"/>
                <a:cs typeface="Arial"/>
              </a:rPr>
              <a:t> </a:t>
            </a:r>
            <a:r>
              <a:rPr sz="2400" spc="-5" dirty="0">
                <a:latin typeface="Arial"/>
                <a:cs typeface="Arial"/>
              </a:rPr>
              <a:t>nerve.</a:t>
            </a:r>
            <a:endParaRPr sz="2400">
              <a:latin typeface="Arial"/>
              <a:cs typeface="Arial"/>
            </a:endParaRPr>
          </a:p>
          <a:p>
            <a:pPr>
              <a:lnSpc>
                <a:spcPct val="100000"/>
              </a:lnSpc>
              <a:spcBef>
                <a:spcPts val="25"/>
              </a:spcBef>
            </a:pPr>
            <a:endParaRPr sz="3400">
              <a:latin typeface="Times New Roman"/>
              <a:cs typeface="Times New Roman"/>
            </a:endParaRPr>
          </a:p>
          <a:p>
            <a:pPr marL="301625" indent="-283210">
              <a:lnSpc>
                <a:spcPct val="100000"/>
              </a:lnSpc>
              <a:spcBef>
                <a:spcPts val="5"/>
              </a:spcBef>
              <a:buClr>
                <a:srgbClr val="513D1B"/>
              </a:buClr>
              <a:buSzPct val="79166"/>
              <a:buFont typeface="Wingdings"/>
              <a:buChar char=""/>
              <a:tabLst>
                <a:tab pos="302260" algn="l"/>
              </a:tabLst>
            </a:pPr>
            <a:r>
              <a:rPr sz="2400" dirty="0">
                <a:latin typeface="Arial"/>
                <a:cs typeface="Arial"/>
              </a:rPr>
              <a:t>Olfactory</a:t>
            </a:r>
            <a:r>
              <a:rPr sz="2400" spc="-20" dirty="0">
                <a:latin typeface="Arial"/>
                <a:cs typeface="Arial"/>
              </a:rPr>
              <a:t> </a:t>
            </a:r>
            <a:r>
              <a:rPr sz="2400" spc="-5" dirty="0">
                <a:latin typeface="Arial"/>
                <a:cs typeface="Arial"/>
              </a:rPr>
              <a:t>neves</a:t>
            </a:r>
            <a:endParaRPr sz="2400">
              <a:latin typeface="Arial"/>
              <a:cs typeface="Arial"/>
            </a:endParaRPr>
          </a:p>
          <a:p>
            <a:pPr marL="301625" marR="3851910" indent="-283210">
              <a:lnSpc>
                <a:spcPts val="2590"/>
              </a:lnSpc>
              <a:spcBef>
                <a:spcPts val="640"/>
              </a:spcBef>
              <a:buClr>
                <a:srgbClr val="513D1B"/>
              </a:buClr>
              <a:buSzPct val="79166"/>
              <a:buFont typeface="Wingdings"/>
              <a:buChar char=""/>
              <a:tabLst>
                <a:tab pos="302260" algn="l"/>
              </a:tabLst>
            </a:pPr>
            <a:r>
              <a:rPr sz="2400" spc="-5" dirty="0">
                <a:latin typeface="Arial"/>
                <a:cs typeface="Arial"/>
              </a:rPr>
              <a:t>Anterior</a:t>
            </a:r>
            <a:r>
              <a:rPr sz="2400" spc="-30" dirty="0">
                <a:latin typeface="Arial"/>
                <a:cs typeface="Arial"/>
              </a:rPr>
              <a:t> </a:t>
            </a:r>
            <a:r>
              <a:rPr sz="2400" spc="-5" dirty="0">
                <a:latin typeface="Arial"/>
                <a:cs typeface="Arial"/>
              </a:rPr>
              <a:t>ethmoidal  nerve</a:t>
            </a:r>
            <a:endParaRPr sz="2400">
              <a:latin typeface="Arial"/>
              <a:cs typeface="Arial"/>
            </a:endParaRPr>
          </a:p>
          <a:p>
            <a:pPr marL="301625" marR="3865879" indent="-283210">
              <a:lnSpc>
                <a:spcPct val="90000"/>
              </a:lnSpc>
              <a:spcBef>
                <a:spcPts val="560"/>
              </a:spcBef>
              <a:buClr>
                <a:srgbClr val="513D1B"/>
              </a:buClr>
              <a:buSzPct val="79166"/>
              <a:buFont typeface="Wingdings"/>
              <a:buChar char=""/>
              <a:tabLst>
                <a:tab pos="302260" algn="l"/>
              </a:tabLst>
            </a:pPr>
            <a:r>
              <a:rPr sz="2400" spc="-5" dirty="0">
                <a:latin typeface="Arial"/>
                <a:cs typeface="Arial"/>
              </a:rPr>
              <a:t>Nasal branches </a:t>
            </a:r>
            <a:r>
              <a:rPr sz="2400" dirty="0">
                <a:latin typeface="Arial"/>
                <a:cs typeface="Arial"/>
              </a:rPr>
              <a:t>of  </a:t>
            </a:r>
            <a:r>
              <a:rPr sz="2400" spc="-5" dirty="0">
                <a:latin typeface="Arial"/>
                <a:cs typeface="Arial"/>
              </a:rPr>
              <a:t>pterigo palatine  ganglion</a:t>
            </a:r>
            <a:endParaRPr sz="2400">
              <a:latin typeface="Arial"/>
              <a:cs typeface="Arial"/>
            </a:endParaRPr>
          </a:p>
          <a:p>
            <a:pPr>
              <a:lnSpc>
                <a:spcPct val="100000"/>
              </a:lnSpc>
              <a:buClr>
                <a:srgbClr val="513D1B"/>
              </a:buClr>
              <a:buFont typeface="Wingdings"/>
              <a:buChar char=""/>
            </a:pPr>
            <a:endParaRPr sz="3050">
              <a:latin typeface="Times New Roman"/>
              <a:cs typeface="Times New Roman"/>
            </a:endParaRPr>
          </a:p>
          <a:p>
            <a:pPr marL="301625" indent="-283210">
              <a:lnSpc>
                <a:spcPct val="100000"/>
              </a:lnSpc>
              <a:buClr>
                <a:srgbClr val="513D1B"/>
              </a:buClr>
              <a:buSzPct val="79166"/>
              <a:buFont typeface="Wingdings"/>
              <a:buChar char=""/>
              <a:tabLst>
                <a:tab pos="302260" algn="l"/>
              </a:tabLst>
            </a:pPr>
            <a:r>
              <a:rPr sz="2400" spc="-5" dirty="0">
                <a:latin typeface="Arial"/>
                <a:cs typeface="Arial"/>
              </a:rPr>
              <a:t>Nasopalatine</a:t>
            </a:r>
            <a:r>
              <a:rPr sz="2400" spc="40" dirty="0">
                <a:latin typeface="Arial"/>
                <a:cs typeface="Arial"/>
              </a:rPr>
              <a:t> </a:t>
            </a:r>
            <a:r>
              <a:rPr sz="2400" spc="-5" dirty="0">
                <a:latin typeface="Arial"/>
                <a:cs typeface="Arial"/>
              </a:rPr>
              <a:t>nerve</a:t>
            </a:r>
            <a:endParaRPr sz="24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3" name="object 3"/>
          <p:cNvSpPr/>
          <p:nvPr/>
        </p:nvSpPr>
        <p:spPr>
          <a:xfrm>
            <a:off x="935736" y="0"/>
            <a:ext cx="155447"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5" name="object 5"/>
          <p:cNvSpPr/>
          <p:nvPr/>
        </p:nvSpPr>
        <p:spPr>
          <a:xfrm>
            <a:off x="1066800" y="228600"/>
            <a:ext cx="7696200" cy="6286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735579" y="338327"/>
            <a:ext cx="5045964"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087751" y="490854"/>
            <a:ext cx="4201160" cy="680720"/>
          </a:xfrm>
          <a:prstGeom prst="rect">
            <a:avLst/>
          </a:prstGeom>
        </p:spPr>
        <p:txBody>
          <a:bodyPr vert="horz" wrap="square" lIns="0" tIns="12065" rIns="0" bIns="0" rtlCol="0">
            <a:spAutoFit/>
          </a:bodyPr>
          <a:lstStyle/>
          <a:p>
            <a:pPr marL="12700">
              <a:lnSpc>
                <a:spcPct val="100000"/>
              </a:lnSpc>
              <a:spcBef>
                <a:spcPts val="95"/>
              </a:spcBef>
            </a:pPr>
            <a:r>
              <a:rPr sz="4300" spc="-5" dirty="0"/>
              <a:t>BLOOD</a:t>
            </a:r>
            <a:r>
              <a:rPr sz="4300" spc="-60" dirty="0"/>
              <a:t> SUPPLY</a:t>
            </a:r>
            <a:endParaRPr sz="4300"/>
          </a:p>
        </p:txBody>
      </p:sp>
      <p:sp>
        <p:nvSpPr>
          <p:cNvPr id="6" name="object 6"/>
          <p:cNvSpPr txBox="1"/>
          <p:nvPr/>
        </p:nvSpPr>
        <p:spPr>
          <a:xfrm>
            <a:off x="1380489" y="1133790"/>
            <a:ext cx="4491355" cy="5572125"/>
          </a:xfrm>
          <a:prstGeom prst="rect">
            <a:avLst/>
          </a:prstGeom>
        </p:spPr>
        <p:txBody>
          <a:bodyPr vert="horz" wrap="square" lIns="0" tIns="70485" rIns="0" bIns="0" rtlCol="0">
            <a:spAutoFit/>
          </a:bodyPr>
          <a:lstStyle/>
          <a:p>
            <a:pPr marL="12700">
              <a:lnSpc>
                <a:spcPct val="100000"/>
              </a:lnSpc>
              <a:spcBef>
                <a:spcPts val="555"/>
              </a:spcBef>
            </a:pPr>
            <a:r>
              <a:rPr sz="2600" dirty="0">
                <a:latin typeface="Arial"/>
                <a:cs typeface="Arial"/>
              </a:rPr>
              <a:t>EXTERNAL</a:t>
            </a:r>
            <a:r>
              <a:rPr sz="2600" spc="-110" dirty="0">
                <a:latin typeface="Arial"/>
                <a:cs typeface="Arial"/>
              </a:rPr>
              <a:t> </a:t>
            </a:r>
            <a:r>
              <a:rPr sz="2600" spc="5" dirty="0">
                <a:latin typeface="Arial"/>
                <a:cs typeface="Arial"/>
              </a:rPr>
              <a:t>NOSE</a:t>
            </a:r>
            <a:r>
              <a:rPr sz="3200" spc="5" dirty="0">
                <a:latin typeface="Arial"/>
                <a:cs typeface="Arial"/>
              </a:rPr>
              <a:t>:</a:t>
            </a:r>
            <a:endParaRPr sz="3200">
              <a:latin typeface="Arial"/>
              <a:cs typeface="Arial"/>
            </a:endParaRPr>
          </a:p>
          <a:p>
            <a:pPr marL="295910" indent="-283210">
              <a:lnSpc>
                <a:spcPct val="100000"/>
              </a:lnSpc>
              <a:spcBef>
                <a:spcPts val="345"/>
              </a:spcBef>
              <a:buClr>
                <a:srgbClr val="513D1B"/>
              </a:buClr>
              <a:buSzPct val="79166"/>
              <a:buFont typeface="Wingdings"/>
              <a:buChar char=""/>
              <a:tabLst>
                <a:tab pos="296545" algn="l"/>
              </a:tabLst>
            </a:pPr>
            <a:r>
              <a:rPr sz="2400" spc="-5" dirty="0">
                <a:latin typeface="Arial"/>
                <a:cs typeface="Arial"/>
              </a:rPr>
              <a:t>Dorsal nasal</a:t>
            </a:r>
            <a:r>
              <a:rPr sz="2400" spc="20" dirty="0">
                <a:latin typeface="Arial"/>
                <a:cs typeface="Arial"/>
              </a:rPr>
              <a:t> </a:t>
            </a:r>
            <a:r>
              <a:rPr sz="2400" dirty="0">
                <a:latin typeface="Arial"/>
                <a:cs typeface="Arial"/>
              </a:rPr>
              <a:t>artery</a:t>
            </a:r>
            <a:endParaRPr sz="2400">
              <a:latin typeface="Arial"/>
              <a:cs typeface="Arial"/>
            </a:endParaRPr>
          </a:p>
          <a:p>
            <a:pPr marL="295910" indent="-283210">
              <a:lnSpc>
                <a:spcPct val="100000"/>
              </a:lnSpc>
              <a:spcBef>
                <a:spcPts val="315"/>
              </a:spcBef>
              <a:buClr>
                <a:srgbClr val="513D1B"/>
              </a:buClr>
              <a:buSzPct val="79166"/>
              <a:buFont typeface="Wingdings"/>
              <a:buChar char=""/>
              <a:tabLst>
                <a:tab pos="296545" algn="l"/>
              </a:tabLst>
            </a:pPr>
            <a:r>
              <a:rPr sz="2400" spc="-5" dirty="0">
                <a:latin typeface="Arial"/>
                <a:cs typeface="Arial"/>
              </a:rPr>
              <a:t>Angular</a:t>
            </a:r>
            <a:r>
              <a:rPr sz="2400" spc="20" dirty="0">
                <a:latin typeface="Arial"/>
                <a:cs typeface="Arial"/>
              </a:rPr>
              <a:t> </a:t>
            </a:r>
            <a:r>
              <a:rPr sz="2400" dirty="0">
                <a:latin typeface="Arial"/>
                <a:cs typeface="Arial"/>
              </a:rPr>
              <a:t>artery</a:t>
            </a:r>
            <a:endParaRPr sz="2400">
              <a:latin typeface="Arial"/>
              <a:cs typeface="Arial"/>
            </a:endParaRPr>
          </a:p>
          <a:p>
            <a:pPr marL="295910" indent="-283210">
              <a:lnSpc>
                <a:spcPct val="100000"/>
              </a:lnSpc>
              <a:spcBef>
                <a:spcPts val="315"/>
              </a:spcBef>
              <a:buClr>
                <a:srgbClr val="513D1B"/>
              </a:buClr>
              <a:buSzPct val="79166"/>
              <a:buFont typeface="Wingdings"/>
              <a:buChar char=""/>
              <a:tabLst>
                <a:tab pos="296545" algn="l"/>
              </a:tabLst>
            </a:pPr>
            <a:r>
              <a:rPr sz="2400" spc="-5" dirty="0">
                <a:latin typeface="Arial"/>
                <a:cs typeface="Arial"/>
              </a:rPr>
              <a:t>Superior labial</a:t>
            </a:r>
            <a:r>
              <a:rPr sz="2400" spc="40" dirty="0">
                <a:latin typeface="Arial"/>
                <a:cs typeface="Arial"/>
              </a:rPr>
              <a:t> </a:t>
            </a:r>
            <a:r>
              <a:rPr sz="2400" dirty="0">
                <a:latin typeface="Arial"/>
                <a:cs typeface="Arial"/>
              </a:rPr>
              <a:t>artery</a:t>
            </a:r>
            <a:endParaRPr sz="2400">
              <a:latin typeface="Arial"/>
              <a:cs typeface="Arial"/>
            </a:endParaRPr>
          </a:p>
          <a:p>
            <a:pPr marL="12700">
              <a:lnSpc>
                <a:spcPct val="100000"/>
              </a:lnSpc>
              <a:spcBef>
                <a:spcPts val="280"/>
              </a:spcBef>
            </a:pPr>
            <a:r>
              <a:rPr sz="2600" dirty="0">
                <a:latin typeface="Arial"/>
                <a:cs typeface="Arial"/>
              </a:rPr>
              <a:t>INTERNAL</a:t>
            </a:r>
            <a:r>
              <a:rPr sz="2600" spc="-135" dirty="0">
                <a:latin typeface="Arial"/>
                <a:cs typeface="Arial"/>
              </a:rPr>
              <a:t> </a:t>
            </a:r>
            <a:r>
              <a:rPr sz="2600" dirty="0">
                <a:latin typeface="Arial"/>
                <a:cs typeface="Arial"/>
              </a:rPr>
              <a:t>NOSE:</a:t>
            </a:r>
            <a:endParaRPr sz="2600">
              <a:latin typeface="Arial"/>
              <a:cs typeface="Arial"/>
            </a:endParaRPr>
          </a:p>
          <a:p>
            <a:pPr marL="295910" indent="-283210">
              <a:lnSpc>
                <a:spcPts val="2735"/>
              </a:lnSpc>
              <a:spcBef>
                <a:spcPts val="320"/>
              </a:spcBef>
              <a:buClr>
                <a:srgbClr val="513D1B"/>
              </a:buClr>
              <a:buSzPct val="79166"/>
              <a:buFont typeface="Wingdings"/>
              <a:buChar char=""/>
              <a:tabLst>
                <a:tab pos="296545" algn="l"/>
              </a:tabLst>
            </a:pPr>
            <a:r>
              <a:rPr sz="2400" spc="-5" dirty="0">
                <a:latin typeface="Arial"/>
                <a:cs typeface="Arial"/>
              </a:rPr>
              <a:t>Anterior </a:t>
            </a:r>
            <a:r>
              <a:rPr sz="2400" dirty="0">
                <a:latin typeface="Arial"/>
                <a:cs typeface="Arial"/>
              </a:rPr>
              <a:t>&amp; </a:t>
            </a:r>
            <a:r>
              <a:rPr sz="2400" spc="-5" dirty="0">
                <a:latin typeface="Arial"/>
                <a:cs typeface="Arial"/>
              </a:rPr>
              <a:t>posterior</a:t>
            </a:r>
            <a:r>
              <a:rPr sz="2400" spc="15" dirty="0">
                <a:latin typeface="Arial"/>
                <a:cs typeface="Arial"/>
              </a:rPr>
              <a:t> </a:t>
            </a:r>
            <a:r>
              <a:rPr sz="2400" spc="-5" dirty="0">
                <a:latin typeface="Arial"/>
                <a:cs typeface="Arial"/>
              </a:rPr>
              <a:t>ethmoidal</a:t>
            </a:r>
            <a:endParaRPr sz="2400">
              <a:latin typeface="Arial"/>
              <a:cs typeface="Arial"/>
            </a:endParaRPr>
          </a:p>
          <a:p>
            <a:pPr marL="295910">
              <a:lnSpc>
                <a:spcPts val="2735"/>
              </a:lnSpc>
            </a:pPr>
            <a:r>
              <a:rPr sz="2400" spc="-5" dirty="0">
                <a:latin typeface="Arial"/>
                <a:cs typeface="Arial"/>
              </a:rPr>
              <a:t>arteries</a:t>
            </a:r>
            <a:endParaRPr sz="2400">
              <a:latin typeface="Arial"/>
              <a:cs typeface="Arial"/>
            </a:endParaRPr>
          </a:p>
          <a:p>
            <a:pPr marL="379730" indent="-367030">
              <a:lnSpc>
                <a:spcPct val="100000"/>
              </a:lnSpc>
              <a:spcBef>
                <a:spcPts val="310"/>
              </a:spcBef>
              <a:buClr>
                <a:srgbClr val="513D1B"/>
              </a:buClr>
              <a:buSzPct val="79166"/>
              <a:buFont typeface="Wingdings"/>
              <a:buChar char=""/>
              <a:tabLst>
                <a:tab pos="379730" algn="l"/>
                <a:tab pos="380365" algn="l"/>
              </a:tabLst>
            </a:pPr>
            <a:r>
              <a:rPr sz="2400" spc="-5" dirty="0">
                <a:latin typeface="Arial"/>
                <a:cs typeface="Arial"/>
              </a:rPr>
              <a:t>Sphenopalatine</a:t>
            </a:r>
            <a:r>
              <a:rPr sz="2400" spc="50" dirty="0">
                <a:latin typeface="Arial"/>
                <a:cs typeface="Arial"/>
              </a:rPr>
              <a:t> </a:t>
            </a:r>
            <a:r>
              <a:rPr sz="2400" dirty="0">
                <a:latin typeface="Arial"/>
                <a:cs typeface="Arial"/>
              </a:rPr>
              <a:t>artery</a:t>
            </a:r>
            <a:endParaRPr sz="2400">
              <a:latin typeface="Arial"/>
              <a:cs typeface="Arial"/>
            </a:endParaRPr>
          </a:p>
          <a:p>
            <a:pPr marL="295910" indent="-283210">
              <a:lnSpc>
                <a:spcPct val="100000"/>
              </a:lnSpc>
              <a:spcBef>
                <a:spcPts val="310"/>
              </a:spcBef>
              <a:buClr>
                <a:srgbClr val="513D1B"/>
              </a:buClr>
              <a:buSzPct val="79166"/>
              <a:buFont typeface="Wingdings"/>
              <a:buChar char=""/>
              <a:tabLst>
                <a:tab pos="296545" algn="l"/>
              </a:tabLst>
            </a:pPr>
            <a:r>
              <a:rPr sz="2400" spc="-5" dirty="0">
                <a:latin typeface="Arial"/>
                <a:cs typeface="Arial"/>
              </a:rPr>
              <a:t>Superior labial</a:t>
            </a:r>
            <a:r>
              <a:rPr sz="2400" spc="40" dirty="0">
                <a:latin typeface="Arial"/>
                <a:cs typeface="Arial"/>
              </a:rPr>
              <a:t> </a:t>
            </a:r>
            <a:r>
              <a:rPr sz="2400" dirty="0">
                <a:latin typeface="Arial"/>
                <a:cs typeface="Arial"/>
              </a:rPr>
              <a:t>artery</a:t>
            </a:r>
            <a:endParaRPr sz="2400">
              <a:latin typeface="Arial"/>
              <a:cs typeface="Arial"/>
            </a:endParaRPr>
          </a:p>
          <a:p>
            <a:pPr marL="295910" indent="-283210">
              <a:lnSpc>
                <a:spcPts val="2740"/>
              </a:lnSpc>
              <a:spcBef>
                <a:spcPts val="315"/>
              </a:spcBef>
              <a:buClr>
                <a:srgbClr val="513D1B"/>
              </a:buClr>
              <a:buSzPct val="79166"/>
              <a:buFont typeface="Wingdings"/>
              <a:buChar char=""/>
              <a:tabLst>
                <a:tab pos="296545" algn="l"/>
              </a:tabLst>
            </a:pPr>
            <a:r>
              <a:rPr sz="2400" dirty="0">
                <a:latin typeface="Arial"/>
                <a:cs typeface="Arial"/>
              </a:rPr>
              <a:t>Infraorbital </a:t>
            </a:r>
            <a:r>
              <a:rPr sz="2400" spc="-5" dirty="0">
                <a:latin typeface="Arial"/>
                <a:cs typeface="Arial"/>
              </a:rPr>
              <a:t>and superior dental</a:t>
            </a:r>
            <a:endParaRPr sz="2400">
              <a:latin typeface="Arial"/>
              <a:cs typeface="Arial"/>
            </a:endParaRPr>
          </a:p>
          <a:p>
            <a:pPr marL="295910">
              <a:lnSpc>
                <a:spcPts val="2740"/>
              </a:lnSpc>
            </a:pPr>
            <a:r>
              <a:rPr sz="2400" spc="-5" dirty="0">
                <a:latin typeface="Arial"/>
                <a:cs typeface="Arial"/>
              </a:rPr>
              <a:t>arteries</a:t>
            </a:r>
            <a:endParaRPr sz="2400">
              <a:latin typeface="Arial"/>
              <a:cs typeface="Arial"/>
            </a:endParaRPr>
          </a:p>
          <a:p>
            <a:pPr marL="295910" marR="5080" indent="-283210">
              <a:lnSpc>
                <a:spcPts val="2300"/>
              </a:lnSpc>
              <a:spcBef>
                <a:spcPts val="585"/>
              </a:spcBef>
              <a:buClr>
                <a:srgbClr val="513D1B"/>
              </a:buClr>
              <a:buSzPct val="79166"/>
              <a:buFont typeface="Wingdings"/>
              <a:buChar char=""/>
              <a:tabLst>
                <a:tab pos="296545" algn="l"/>
              </a:tabLst>
            </a:pPr>
            <a:r>
              <a:rPr sz="2400" spc="-5" dirty="0">
                <a:latin typeface="Arial"/>
                <a:cs typeface="Arial"/>
              </a:rPr>
              <a:t>Pharyngeal branch </a:t>
            </a:r>
            <a:r>
              <a:rPr sz="2400" dirty="0">
                <a:latin typeface="Arial"/>
                <a:cs typeface="Arial"/>
              </a:rPr>
              <a:t>of </a:t>
            </a:r>
            <a:r>
              <a:rPr sz="2400" spc="-5" dirty="0">
                <a:latin typeface="Arial"/>
                <a:cs typeface="Arial"/>
              </a:rPr>
              <a:t>maxillary  </a:t>
            </a:r>
            <a:r>
              <a:rPr sz="2400" dirty="0">
                <a:latin typeface="Arial"/>
                <a:cs typeface="Arial"/>
              </a:rPr>
              <a:t>artery</a:t>
            </a:r>
            <a:endParaRPr sz="2400">
              <a:latin typeface="Arial"/>
              <a:cs typeface="Arial"/>
            </a:endParaRPr>
          </a:p>
          <a:p>
            <a:pPr marL="295910" indent="-283210">
              <a:lnSpc>
                <a:spcPct val="100000"/>
              </a:lnSpc>
              <a:spcBef>
                <a:spcPts val="335"/>
              </a:spcBef>
              <a:buClr>
                <a:srgbClr val="513D1B"/>
              </a:buClr>
              <a:buSzPct val="79166"/>
              <a:buFont typeface="Wingdings"/>
              <a:buChar char=""/>
              <a:tabLst>
                <a:tab pos="296545" algn="l"/>
              </a:tabLst>
            </a:pPr>
            <a:r>
              <a:rPr sz="2400" dirty="0">
                <a:latin typeface="Arial"/>
                <a:cs typeface="Arial"/>
              </a:rPr>
              <a:t>Greater </a:t>
            </a:r>
            <a:r>
              <a:rPr sz="2400" spc="-5" dirty="0">
                <a:latin typeface="Arial"/>
                <a:cs typeface="Arial"/>
              </a:rPr>
              <a:t>palatine</a:t>
            </a:r>
            <a:r>
              <a:rPr sz="2400" dirty="0">
                <a:latin typeface="Arial"/>
                <a:cs typeface="Arial"/>
              </a:rPr>
              <a:t> artery</a:t>
            </a:r>
            <a:endParaRPr sz="2400">
              <a:latin typeface="Arial"/>
              <a:cs typeface="Arial"/>
            </a:endParaRPr>
          </a:p>
        </p:txBody>
      </p:sp>
      <p:sp>
        <p:nvSpPr>
          <p:cNvPr id="7" name="object 7"/>
          <p:cNvSpPr/>
          <p:nvPr/>
        </p:nvSpPr>
        <p:spPr>
          <a:xfrm>
            <a:off x="5867400" y="1066800"/>
            <a:ext cx="3276599" cy="4191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FLOOR</a:t>
            </a:r>
            <a:endParaRPr lang="en-US" dirty="0"/>
          </a:p>
        </p:txBody>
      </p:sp>
      <p:sp>
        <p:nvSpPr>
          <p:cNvPr id="6" name="Content Placeholder 5"/>
          <p:cNvSpPr>
            <a:spLocks noGrp="1"/>
          </p:cNvSpPr>
          <p:nvPr>
            <p:ph idx="1"/>
          </p:nvPr>
        </p:nvSpPr>
        <p:spPr>
          <a:xfrm>
            <a:off x="1447800" y="1676400"/>
            <a:ext cx="7498080" cy="4800600"/>
          </a:xfrm>
        </p:spPr>
        <p:txBody>
          <a:bodyPr>
            <a:normAutofit/>
          </a:bodyPr>
          <a:lstStyle/>
          <a:p>
            <a:endParaRPr lang="en-US" sz="2400" dirty="0" smtClean="0"/>
          </a:p>
          <a:p>
            <a:endParaRPr lang="en-US" sz="2400" dirty="0" smtClean="0"/>
          </a:p>
          <a:p>
            <a:endParaRPr lang="en-US" sz="2400" dirty="0" smtClean="0"/>
          </a:p>
          <a:p>
            <a:endParaRPr lang="en-US" sz="2400" dirty="0" smtClean="0"/>
          </a:p>
          <a:p>
            <a:r>
              <a:rPr lang="en-US" sz="2400" dirty="0" smtClean="0"/>
              <a:t>Orbital plate of maxilla</a:t>
            </a:r>
          </a:p>
          <a:p>
            <a:r>
              <a:rPr lang="en-US" sz="2400" dirty="0" err="1" smtClean="0"/>
              <a:t>Anteriolaterally</a:t>
            </a:r>
            <a:r>
              <a:rPr lang="en-US" sz="2400" dirty="0" smtClean="0"/>
              <a:t>- </a:t>
            </a:r>
            <a:r>
              <a:rPr lang="en-US" sz="2400" dirty="0" err="1" smtClean="0"/>
              <a:t>zygomatic</a:t>
            </a:r>
            <a:r>
              <a:rPr lang="en-US" sz="2400" dirty="0" smtClean="0"/>
              <a:t> bone</a:t>
            </a:r>
          </a:p>
          <a:p>
            <a:r>
              <a:rPr lang="en-US" sz="2400" dirty="0" err="1" smtClean="0"/>
              <a:t>Posteriomedially</a:t>
            </a:r>
            <a:r>
              <a:rPr lang="en-US" sz="2400" dirty="0" smtClean="0"/>
              <a:t>- orbital process of palatine bone</a:t>
            </a:r>
          </a:p>
          <a:p>
            <a:r>
              <a:rPr lang="en-US" sz="2400" dirty="0" smtClean="0"/>
              <a:t>On the lateral side, </a:t>
            </a:r>
            <a:r>
              <a:rPr lang="en-US" sz="2400" dirty="0" err="1" smtClean="0"/>
              <a:t>anteriorly</a:t>
            </a:r>
            <a:r>
              <a:rPr lang="en-US" sz="2400" dirty="0" smtClean="0"/>
              <a:t> continues with the lateral wall but separated </a:t>
            </a:r>
            <a:r>
              <a:rPr lang="en-US" sz="2400" dirty="0" err="1" smtClean="0"/>
              <a:t>posteriorly</a:t>
            </a:r>
            <a:r>
              <a:rPr lang="en-US" sz="2400" dirty="0" smtClean="0"/>
              <a:t> by inferior orbital fissure.</a:t>
            </a:r>
          </a:p>
          <a:p>
            <a:r>
              <a:rPr lang="en-US" sz="2400" dirty="0" smtClean="0"/>
              <a:t>It roofs maxillary sinus</a:t>
            </a:r>
          </a:p>
          <a:p>
            <a:r>
              <a:rPr lang="en-US" sz="2400" dirty="0" smtClean="0"/>
              <a:t>Its thin and is most commonly fractured.</a:t>
            </a:r>
            <a:endParaRPr lang="en-US" sz="2400" dirty="0"/>
          </a:p>
        </p:txBody>
      </p:sp>
      <p:pic>
        <p:nvPicPr>
          <p:cNvPr id="7" name="Picture 3" descr="C:\Users\DELL\Desktop\an-orbitbone.jpg"/>
          <p:cNvPicPr>
            <a:picLocks noChangeAspect="1" noChangeArrowheads="1"/>
          </p:cNvPicPr>
          <p:nvPr/>
        </p:nvPicPr>
        <p:blipFill>
          <a:blip r:embed="rId2" cstate="print"/>
          <a:srcRect/>
          <a:stretch>
            <a:fillRect/>
          </a:stretch>
        </p:blipFill>
        <p:spPr bwMode="auto">
          <a:xfrm>
            <a:off x="4876800" y="304800"/>
            <a:ext cx="3924300" cy="3124200"/>
          </a:xfrm>
          <a:prstGeom prst="rect">
            <a:avLst/>
          </a:prstGeom>
          <a:noFill/>
        </p:spPr>
      </p:pic>
      <p:sp>
        <p:nvSpPr>
          <p:cNvPr id="8" name="TextBox 7"/>
          <p:cNvSpPr txBox="1"/>
          <p:nvPr/>
        </p:nvSpPr>
        <p:spPr>
          <a:xfrm rot="16200000">
            <a:off x="-1222800" y="30516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8848463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62811" y="338327"/>
            <a:ext cx="7034784"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490854"/>
            <a:ext cx="6330315" cy="680720"/>
          </a:xfrm>
          <a:prstGeom prst="rect">
            <a:avLst/>
          </a:prstGeom>
        </p:spPr>
        <p:txBody>
          <a:bodyPr vert="horz" wrap="square" lIns="0" tIns="12065" rIns="0" bIns="0" rtlCol="0">
            <a:spAutoFit/>
          </a:bodyPr>
          <a:lstStyle/>
          <a:p>
            <a:pPr marL="12700">
              <a:lnSpc>
                <a:spcPct val="100000"/>
              </a:lnSpc>
              <a:spcBef>
                <a:spcPts val="95"/>
              </a:spcBef>
            </a:pPr>
            <a:r>
              <a:rPr sz="4300" spc="-5" dirty="0"/>
              <a:t>KESSELBACHS</a:t>
            </a:r>
            <a:r>
              <a:rPr sz="4300" spc="-90" dirty="0"/>
              <a:t> </a:t>
            </a:r>
            <a:r>
              <a:rPr sz="4300" spc="-5" dirty="0"/>
              <a:t>PLEXUS</a:t>
            </a:r>
            <a:endParaRPr sz="4300"/>
          </a:p>
        </p:txBody>
      </p:sp>
      <p:sp>
        <p:nvSpPr>
          <p:cNvPr id="6" name="object 6"/>
          <p:cNvSpPr txBox="1"/>
          <p:nvPr/>
        </p:nvSpPr>
        <p:spPr>
          <a:xfrm>
            <a:off x="999540" y="2129154"/>
            <a:ext cx="7822565" cy="4293235"/>
          </a:xfrm>
          <a:prstGeom prst="rect">
            <a:avLst/>
          </a:prstGeom>
        </p:spPr>
        <p:txBody>
          <a:bodyPr vert="horz" wrap="square" lIns="0" tIns="88900" rIns="0" bIns="0" rtlCol="0">
            <a:spAutoFit/>
          </a:bodyPr>
          <a:lstStyle/>
          <a:p>
            <a:pPr marL="295910" indent="-283210">
              <a:lnSpc>
                <a:spcPct val="100000"/>
              </a:lnSpc>
              <a:spcBef>
                <a:spcPts val="700"/>
              </a:spcBef>
              <a:buClr>
                <a:srgbClr val="513D1B"/>
              </a:buClr>
              <a:buSzPct val="79166"/>
              <a:buFont typeface="Wingdings"/>
              <a:buChar char=""/>
              <a:tabLst>
                <a:tab pos="296545" algn="l"/>
              </a:tabLst>
            </a:pPr>
            <a:r>
              <a:rPr sz="2400" spc="-5" dirty="0">
                <a:latin typeface="Arial"/>
                <a:cs typeface="Arial"/>
              </a:rPr>
              <a:t>These </a:t>
            </a:r>
            <a:r>
              <a:rPr sz="2400" dirty="0">
                <a:latin typeface="Arial"/>
                <a:cs typeface="Arial"/>
              </a:rPr>
              <a:t>arteries </a:t>
            </a:r>
            <a:r>
              <a:rPr sz="2400" spc="-5" dirty="0">
                <a:latin typeface="Arial"/>
                <a:cs typeface="Arial"/>
              </a:rPr>
              <a:t>are</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(mnemonic</a:t>
            </a:r>
            <a:r>
              <a:rPr sz="2400" spc="10" dirty="0">
                <a:latin typeface="Arial"/>
                <a:cs typeface="Arial"/>
              </a:rPr>
              <a:t> </a:t>
            </a:r>
            <a:r>
              <a:rPr sz="2400" spc="-5" dirty="0">
                <a:latin typeface="Arial"/>
                <a:cs typeface="Arial"/>
              </a:rPr>
              <a:t>–LEGS)</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Superior</a:t>
            </a:r>
            <a:r>
              <a:rPr sz="2400" spc="10" dirty="0">
                <a:latin typeface="Arial"/>
                <a:cs typeface="Arial"/>
              </a:rPr>
              <a:t> </a:t>
            </a:r>
            <a:r>
              <a:rPr sz="2400" spc="-5" dirty="0">
                <a:latin typeface="Arial"/>
                <a:cs typeface="Arial"/>
              </a:rPr>
              <a:t>Labial</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Anterior</a:t>
            </a:r>
            <a:r>
              <a:rPr sz="2400" spc="5" dirty="0">
                <a:latin typeface="Arial"/>
                <a:cs typeface="Arial"/>
              </a:rPr>
              <a:t> </a:t>
            </a:r>
            <a:r>
              <a:rPr sz="2400" spc="-5" dirty="0">
                <a:latin typeface="Arial"/>
                <a:cs typeface="Arial"/>
              </a:rPr>
              <a:t>Ethmoidal</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dirty="0">
                <a:latin typeface="Arial"/>
                <a:cs typeface="Arial"/>
              </a:rPr>
              <a:t>Greater</a:t>
            </a:r>
            <a:r>
              <a:rPr sz="2400" spc="-25" dirty="0">
                <a:latin typeface="Arial"/>
                <a:cs typeface="Arial"/>
              </a:rPr>
              <a:t> </a:t>
            </a:r>
            <a:r>
              <a:rPr sz="2400" spc="-5" dirty="0">
                <a:latin typeface="Arial"/>
                <a:cs typeface="Arial"/>
              </a:rPr>
              <a:t>palatine</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Sphenopalatine</a:t>
            </a:r>
            <a:endParaRPr sz="2400">
              <a:latin typeface="Arial"/>
              <a:cs typeface="Arial"/>
            </a:endParaRPr>
          </a:p>
          <a:p>
            <a:pPr>
              <a:lnSpc>
                <a:spcPct val="100000"/>
              </a:lnSpc>
              <a:buClr>
                <a:srgbClr val="513D1B"/>
              </a:buClr>
              <a:buFont typeface="Wingdings"/>
              <a:buChar char=""/>
            </a:pPr>
            <a:endParaRPr sz="3550">
              <a:latin typeface="Times New Roman"/>
              <a:cs typeface="Times New Roman"/>
            </a:endParaRPr>
          </a:p>
          <a:p>
            <a:pPr marL="295910" marR="5080" indent="-283210">
              <a:lnSpc>
                <a:spcPct val="100000"/>
              </a:lnSpc>
              <a:buClr>
                <a:srgbClr val="513D1B"/>
              </a:buClr>
              <a:buSzPct val="79166"/>
              <a:buFont typeface="Wingdings"/>
              <a:buChar char=""/>
              <a:tabLst>
                <a:tab pos="379730" algn="l"/>
                <a:tab pos="380365" algn="l"/>
              </a:tabLst>
            </a:pPr>
            <a:r>
              <a:rPr sz="2400" b="1" dirty="0">
                <a:latin typeface="Arial"/>
                <a:cs typeface="Arial"/>
              </a:rPr>
              <a:t>Little's </a:t>
            </a:r>
            <a:r>
              <a:rPr sz="2400" b="1" spc="-5" dirty="0">
                <a:latin typeface="Arial"/>
                <a:cs typeface="Arial"/>
              </a:rPr>
              <a:t>area</a:t>
            </a:r>
            <a:r>
              <a:rPr sz="2400" spc="-5" dirty="0">
                <a:latin typeface="Arial"/>
                <a:cs typeface="Arial"/>
              </a:rPr>
              <a:t>, is a region in </a:t>
            </a:r>
            <a:r>
              <a:rPr sz="2400" dirty="0">
                <a:latin typeface="Arial"/>
                <a:cs typeface="Arial"/>
              </a:rPr>
              <a:t>the </a:t>
            </a:r>
            <a:r>
              <a:rPr sz="2400" spc="-5" dirty="0">
                <a:latin typeface="Arial"/>
                <a:cs typeface="Arial"/>
              </a:rPr>
              <a:t>anteroinferior </a:t>
            </a:r>
            <a:r>
              <a:rPr sz="2400" dirty="0">
                <a:latin typeface="Arial"/>
                <a:cs typeface="Arial"/>
              </a:rPr>
              <a:t>part of the  </a:t>
            </a:r>
            <a:r>
              <a:rPr sz="2400" spc="-5" dirty="0">
                <a:latin typeface="Arial"/>
                <a:cs typeface="Arial"/>
              </a:rPr>
              <a:t>nasal </a:t>
            </a:r>
            <a:r>
              <a:rPr sz="2400" dirty="0">
                <a:latin typeface="Arial"/>
                <a:cs typeface="Arial"/>
              </a:rPr>
              <a:t>septum, </a:t>
            </a:r>
            <a:r>
              <a:rPr sz="2400" spc="-5" dirty="0">
                <a:latin typeface="Arial"/>
                <a:cs typeface="Arial"/>
              </a:rPr>
              <a:t>where there is confluence </a:t>
            </a:r>
            <a:r>
              <a:rPr sz="2400" dirty="0">
                <a:latin typeface="Arial"/>
                <a:cs typeface="Arial"/>
              </a:rPr>
              <a:t>of </a:t>
            </a:r>
            <a:r>
              <a:rPr sz="2400" spc="-5" dirty="0">
                <a:latin typeface="Arial"/>
                <a:cs typeface="Arial"/>
              </a:rPr>
              <a:t>4 </a:t>
            </a:r>
            <a:r>
              <a:rPr sz="2400" dirty="0">
                <a:latin typeface="Arial"/>
                <a:cs typeface="Arial"/>
              </a:rPr>
              <a:t>arteries  </a:t>
            </a:r>
            <a:r>
              <a:rPr sz="2400" spc="-5" dirty="0">
                <a:latin typeface="Arial"/>
                <a:cs typeface="Arial"/>
              </a:rPr>
              <a:t>forming </a:t>
            </a:r>
            <a:r>
              <a:rPr sz="2400" dirty="0">
                <a:latin typeface="Arial"/>
                <a:cs typeface="Arial"/>
              </a:rPr>
              <a:t>this </a:t>
            </a:r>
            <a:r>
              <a:rPr sz="2400" spc="-5" dirty="0">
                <a:latin typeface="Arial"/>
                <a:cs typeface="Arial"/>
              </a:rPr>
              <a:t>plexus.</a:t>
            </a:r>
            <a:endParaRPr sz="2400">
              <a:latin typeface="Arial"/>
              <a:cs typeface="Arial"/>
            </a:endParaRPr>
          </a:p>
        </p:txBody>
      </p:sp>
      <p:sp>
        <p:nvSpPr>
          <p:cNvPr id="7" name="object 7"/>
          <p:cNvSpPr/>
          <p:nvPr/>
        </p:nvSpPr>
        <p:spPr>
          <a:xfrm>
            <a:off x="4038600" y="1295400"/>
            <a:ext cx="4876800" cy="37338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034539" y="373379"/>
            <a:ext cx="6443471"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361945" y="515238"/>
            <a:ext cx="5644515" cy="635000"/>
          </a:xfrm>
          <a:prstGeom prst="rect">
            <a:avLst/>
          </a:prstGeom>
        </p:spPr>
        <p:txBody>
          <a:bodyPr vert="horz" wrap="square" lIns="0" tIns="12065" rIns="0" bIns="0" rtlCol="0">
            <a:spAutoFit/>
          </a:bodyPr>
          <a:lstStyle/>
          <a:p>
            <a:pPr marL="12700">
              <a:lnSpc>
                <a:spcPct val="100000"/>
              </a:lnSpc>
              <a:spcBef>
                <a:spcPts val="95"/>
              </a:spcBef>
            </a:pPr>
            <a:r>
              <a:rPr spc="-75" dirty="0"/>
              <a:t>LYMPHATIC</a:t>
            </a:r>
            <a:r>
              <a:rPr spc="-45" dirty="0"/>
              <a:t> </a:t>
            </a:r>
            <a:r>
              <a:rPr spc="-5" dirty="0"/>
              <a:t>DRAINAGE</a:t>
            </a:r>
          </a:p>
        </p:txBody>
      </p:sp>
      <p:sp>
        <p:nvSpPr>
          <p:cNvPr id="6" name="object 6"/>
          <p:cNvSpPr txBox="1"/>
          <p:nvPr/>
        </p:nvSpPr>
        <p:spPr>
          <a:xfrm>
            <a:off x="1228140" y="1473453"/>
            <a:ext cx="4020820" cy="3836670"/>
          </a:xfrm>
          <a:prstGeom prst="rect">
            <a:avLst/>
          </a:prstGeom>
        </p:spPr>
        <p:txBody>
          <a:bodyPr vert="horz" wrap="square" lIns="0" tIns="12700" rIns="0" bIns="0" rtlCol="0">
            <a:spAutoFit/>
          </a:bodyPr>
          <a:lstStyle/>
          <a:p>
            <a:pPr marL="295910" marR="173990"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Submandibular  lymphnodes: </a:t>
            </a:r>
            <a:r>
              <a:rPr sz="2400" dirty="0">
                <a:latin typeface="Arial"/>
                <a:cs typeface="Arial"/>
              </a:rPr>
              <a:t>from the  </a:t>
            </a:r>
            <a:r>
              <a:rPr sz="2400" spc="-5" dirty="0">
                <a:latin typeface="Arial"/>
                <a:cs typeface="Arial"/>
              </a:rPr>
              <a:t>external nose and anterior  part </a:t>
            </a:r>
            <a:r>
              <a:rPr sz="2400" dirty="0">
                <a:latin typeface="Arial"/>
                <a:cs typeface="Arial"/>
              </a:rPr>
              <a:t>of the </a:t>
            </a:r>
            <a:r>
              <a:rPr sz="2400" spc="-5" dirty="0">
                <a:latin typeface="Arial"/>
                <a:cs typeface="Arial"/>
              </a:rPr>
              <a:t>nasal</a:t>
            </a:r>
            <a:r>
              <a:rPr sz="2400" spc="-10" dirty="0">
                <a:latin typeface="Arial"/>
                <a:cs typeface="Arial"/>
              </a:rPr>
              <a:t> </a:t>
            </a:r>
            <a:r>
              <a:rPr sz="2400" spc="-30" dirty="0">
                <a:latin typeface="Arial"/>
                <a:cs typeface="Arial"/>
              </a:rPr>
              <a:t>cavity.</a:t>
            </a:r>
            <a:endParaRPr sz="2400">
              <a:latin typeface="Arial"/>
              <a:cs typeface="Arial"/>
            </a:endParaRPr>
          </a:p>
          <a:p>
            <a:pPr>
              <a:lnSpc>
                <a:spcPct val="100000"/>
              </a:lnSpc>
              <a:buClr>
                <a:srgbClr val="513D1B"/>
              </a:buClr>
              <a:buFont typeface="Wingdings"/>
              <a:buChar char=""/>
            </a:pPr>
            <a:endParaRPr sz="3550">
              <a:latin typeface="Times New Roman"/>
              <a:cs typeface="Times New Roman"/>
            </a:endParaRPr>
          </a:p>
          <a:p>
            <a:pPr marL="295910" marR="5080" indent="-283210">
              <a:lnSpc>
                <a:spcPct val="100000"/>
              </a:lnSpc>
              <a:buClr>
                <a:srgbClr val="513D1B"/>
              </a:buClr>
              <a:buSzPct val="79166"/>
              <a:buFont typeface="Wingdings"/>
              <a:buChar char=""/>
              <a:tabLst>
                <a:tab pos="296545" algn="l"/>
              </a:tabLst>
            </a:pPr>
            <a:r>
              <a:rPr sz="2400" spc="-5" dirty="0">
                <a:latin typeface="Arial"/>
                <a:cs typeface="Arial"/>
              </a:rPr>
              <a:t>Upper deep cervical nodes:  drain </a:t>
            </a:r>
            <a:r>
              <a:rPr sz="2400" dirty="0">
                <a:latin typeface="Arial"/>
                <a:cs typeface="Arial"/>
              </a:rPr>
              <a:t>the rest </a:t>
            </a:r>
            <a:r>
              <a:rPr sz="2400" spc="-5" dirty="0">
                <a:latin typeface="Arial"/>
                <a:cs typeface="Arial"/>
              </a:rPr>
              <a:t>of </a:t>
            </a:r>
            <a:r>
              <a:rPr sz="2400" dirty="0">
                <a:latin typeface="Arial"/>
                <a:cs typeface="Arial"/>
              </a:rPr>
              <a:t>the </a:t>
            </a:r>
            <a:r>
              <a:rPr sz="2400" spc="-5" dirty="0">
                <a:latin typeface="Arial"/>
                <a:cs typeface="Arial"/>
              </a:rPr>
              <a:t>nasal  </a:t>
            </a:r>
            <a:r>
              <a:rPr sz="2400" spc="-30" dirty="0">
                <a:latin typeface="Arial"/>
                <a:cs typeface="Arial"/>
              </a:rPr>
              <a:t>cavity, </a:t>
            </a:r>
            <a:r>
              <a:rPr sz="2400" spc="-5" dirty="0">
                <a:latin typeface="Arial"/>
                <a:cs typeface="Arial"/>
              </a:rPr>
              <a:t>either directly or  through the  retropharyngeal</a:t>
            </a:r>
            <a:r>
              <a:rPr sz="2400" spc="10" dirty="0">
                <a:latin typeface="Arial"/>
                <a:cs typeface="Arial"/>
              </a:rPr>
              <a:t> </a:t>
            </a:r>
            <a:r>
              <a:rPr sz="2400" spc="-5" dirty="0">
                <a:latin typeface="Arial"/>
                <a:cs typeface="Arial"/>
              </a:rPr>
              <a:t>nodes.</a:t>
            </a:r>
            <a:endParaRPr sz="2400">
              <a:latin typeface="Arial"/>
              <a:cs typeface="Arial"/>
            </a:endParaRPr>
          </a:p>
        </p:txBody>
      </p:sp>
      <p:sp>
        <p:nvSpPr>
          <p:cNvPr id="7" name="object 7"/>
          <p:cNvSpPr/>
          <p:nvPr/>
        </p:nvSpPr>
        <p:spPr>
          <a:xfrm>
            <a:off x="5410200" y="1447800"/>
            <a:ext cx="3537204" cy="4572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1787651" y="338327"/>
            <a:ext cx="6793992" cy="1220724"/>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2139442" y="490854"/>
            <a:ext cx="3261360" cy="680720"/>
          </a:xfrm>
          <a:prstGeom prst="rect">
            <a:avLst/>
          </a:prstGeom>
        </p:spPr>
        <p:txBody>
          <a:bodyPr vert="horz" wrap="square" lIns="0" tIns="12065" rIns="0" bIns="0" rtlCol="0">
            <a:spAutoFit/>
          </a:bodyPr>
          <a:lstStyle/>
          <a:p>
            <a:pPr marL="12700">
              <a:lnSpc>
                <a:spcPct val="100000"/>
              </a:lnSpc>
              <a:spcBef>
                <a:spcPts val="95"/>
              </a:spcBef>
            </a:pPr>
            <a:r>
              <a:rPr sz="4300" spc="-330" dirty="0">
                <a:solidFill>
                  <a:srgbClr val="7B5D50"/>
                </a:solidFill>
                <a:latin typeface="Arial"/>
                <a:cs typeface="Arial"/>
              </a:rPr>
              <a:t>P</a:t>
            </a:r>
            <a:r>
              <a:rPr sz="4300" spc="-5" dirty="0">
                <a:solidFill>
                  <a:srgbClr val="7B5D50"/>
                </a:solidFill>
                <a:latin typeface="Arial"/>
                <a:cs typeface="Arial"/>
              </a:rPr>
              <a:t>ARA</a:t>
            </a:r>
            <a:r>
              <a:rPr sz="4300" spc="5" dirty="0">
                <a:solidFill>
                  <a:srgbClr val="7B5D50"/>
                </a:solidFill>
                <a:latin typeface="Arial"/>
                <a:cs typeface="Arial"/>
              </a:rPr>
              <a:t>N</a:t>
            </a:r>
            <a:r>
              <a:rPr sz="4300" spc="-5" dirty="0">
                <a:solidFill>
                  <a:srgbClr val="7B5D50"/>
                </a:solidFill>
                <a:latin typeface="Arial"/>
                <a:cs typeface="Arial"/>
              </a:rPr>
              <a:t>ASAL</a:t>
            </a:r>
            <a:endParaRPr sz="4300">
              <a:latin typeface="Arial"/>
              <a:cs typeface="Arial"/>
            </a:endParaRPr>
          </a:p>
        </p:txBody>
      </p:sp>
      <p:sp>
        <p:nvSpPr>
          <p:cNvPr id="15" name="object 15"/>
          <p:cNvSpPr txBox="1">
            <a:spLocks noGrp="1"/>
          </p:cNvSpPr>
          <p:nvPr>
            <p:ph type="title"/>
          </p:nvPr>
        </p:nvSpPr>
        <p:spPr>
          <a:xfrm>
            <a:off x="5805820" y="490854"/>
            <a:ext cx="2421890" cy="680720"/>
          </a:xfrm>
          <a:prstGeom prst="rect">
            <a:avLst/>
          </a:prstGeom>
        </p:spPr>
        <p:txBody>
          <a:bodyPr vert="horz" wrap="square" lIns="0" tIns="12065" rIns="0" bIns="0" rtlCol="0">
            <a:spAutoFit/>
          </a:bodyPr>
          <a:lstStyle/>
          <a:p>
            <a:pPr marL="12700">
              <a:lnSpc>
                <a:spcPct val="100000"/>
              </a:lnSpc>
              <a:spcBef>
                <a:spcPts val="95"/>
              </a:spcBef>
            </a:pPr>
            <a:r>
              <a:rPr sz="4300" dirty="0"/>
              <a:t>S</a:t>
            </a:r>
            <a:r>
              <a:rPr sz="4300" spc="-5" dirty="0"/>
              <a:t>INUSES</a:t>
            </a:r>
            <a:endParaRPr sz="4300"/>
          </a:p>
        </p:txBody>
      </p:sp>
      <p:sp>
        <p:nvSpPr>
          <p:cNvPr id="16" name="object 16"/>
          <p:cNvSpPr/>
          <p:nvPr/>
        </p:nvSpPr>
        <p:spPr>
          <a:xfrm>
            <a:off x="1676400" y="1447800"/>
            <a:ext cx="6781800" cy="502920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511551" y="387095"/>
            <a:ext cx="3520440" cy="11399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81828" y="338327"/>
            <a:ext cx="2397252" cy="1220724"/>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840482" y="490473"/>
            <a:ext cx="4686935" cy="680720"/>
          </a:xfrm>
          <a:prstGeom prst="rect">
            <a:avLst/>
          </a:prstGeom>
        </p:spPr>
        <p:txBody>
          <a:bodyPr vert="horz" wrap="square" lIns="0" tIns="12065" rIns="0" bIns="0" rtlCol="0">
            <a:spAutoFit/>
          </a:bodyPr>
          <a:lstStyle/>
          <a:p>
            <a:pPr marL="12700">
              <a:lnSpc>
                <a:spcPct val="100000"/>
              </a:lnSpc>
              <a:spcBef>
                <a:spcPts val="95"/>
              </a:spcBef>
            </a:pPr>
            <a:r>
              <a:rPr spc="-15" dirty="0"/>
              <a:t>MAXILLARY</a:t>
            </a:r>
            <a:r>
              <a:rPr spc="55" dirty="0"/>
              <a:t> </a:t>
            </a:r>
            <a:r>
              <a:rPr sz="4300" spc="-5" dirty="0"/>
              <a:t>SINUS</a:t>
            </a:r>
            <a:endParaRPr sz="4300"/>
          </a:p>
        </p:txBody>
      </p:sp>
      <p:sp>
        <p:nvSpPr>
          <p:cNvPr id="7" name="object 7"/>
          <p:cNvSpPr txBox="1"/>
          <p:nvPr/>
        </p:nvSpPr>
        <p:spPr>
          <a:xfrm>
            <a:off x="5438013" y="1976754"/>
            <a:ext cx="3375025" cy="2891155"/>
          </a:xfrm>
          <a:prstGeom prst="rect">
            <a:avLst/>
          </a:prstGeom>
        </p:spPr>
        <p:txBody>
          <a:bodyPr vert="horz" wrap="square" lIns="0" tIns="88900" rIns="0" bIns="0" rtlCol="0">
            <a:spAutoFit/>
          </a:bodyPr>
          <a:lstStyle/>
          <a:p>
            <a:pPr marL="295910" indent="-283210">
              <a:lnSpc>
                <a:spcPct val="100000"/>
              </a:lnSpc>
              <a:spcBef>
                <a:spcPts val="700"/>
              </a:spcBef>
              <a:buClr>
                <a:srgbClr val="513D1B"/>
              </a:buClr>
              <a:buSzPct val="79166"/>
              <a:buFont typeface="Wingdings"/>
              <a:buChar char=""/>
              <a:tabLst>
                <a:tab pos="296545" algn="l"/>
              </a:tabLst>
            </a:pPr>
            <a:r>
              <a:rPr sz="2400" spc="-5" dirty="0">
                <a:latin typeface="Arial"/>
                <a:cs typeface="Arial"/>
              </a:rPr>
              <a:t>Antrum </a:t>
            </a:r>
            <a:r>
              <a:rPr sz="2400" dirty="0">
                <a:latin typeface="Arial"/>
                <a:cs typeface="Arial"/>
              </a:rPr>
              <a:t>of</a:t>
            </a:r>
            <a:r>
              <a:rPr sz="2400" spc="-20" dirty="0">
                <a:latin typeface="Arial"/>
                <a:cs typeface="Arial"/>
              </a:rPr>
              <a:t> </a:t>
            </a:r>
            <a:r>
              <a:rPr sz="2400" spc="-5" dirty="0">
                <a:latin typeface="Arial"/>
                <a:cs typeface="Arial"/>
              </a:rPr>
              <a:t>Highmore.</a:t>
            </a:r>
            <a:endParaRPr sz="2400">
              <a:latin typeface="Arial"/>
              <a:cs typeface="Arial"/>
            </a:endParaRPr>
          </a:p>
          <a:p>
            <a:pPr marL="295910" marR="508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largest of all paranasal  sinuses</a:t>
            </a:r>
            <a:endParaRPr sz="2400">
              <a:latin typeface="Arial"/>
              <a:cs typeface="Arial"/>
            </a:endParaRPr>
          </a:p>
          <a:p>
            <a:pPr marL="295910" marR="421005" indent="-283210" algn="just">
              <a:lnSpc>
                <a:spcPct val="100000"/>
              </a:lnSpc>
              <a:spcBef>
                <a:spcPts val="600"/>
              </a:spcBef>
              <a:buClr>
                <a:srgbClr val="513D1B"/>
              </a:buClr>
              <a:buSzPct val="79166"/>
              <a:buFont typeface="Wingdings"/>
              <a:buChar char=""/>
              <a:tabLst>
                <a:tab pos="296545" algn="l"/>
              </a:tabLst>
            </a:pPr>
            <a:r>
              <a:rPr sz="2400" spc="-5" dirty="0">
                <a:latin typeface="Arial"/>
                <a:cs typeface="Arial"/>
              </a:rPr>
              <a:t>Pyramidal shaped </a:t>
            </a:r>
            <a:r>
              <a:rPr sz="2400" dirty="0">
                <a:latin typeface="Arial"/>
                <a:cs typeface="Arial"/>
              </a:rPr>
              <a:t>,  </a:t>
            </a:r>
            <a:r>
              <a:rPr sz="2400" spc="-25" dirty="0">
                <a:latin typeface="Arial"/>
                <a:cs typeface="Arial"/>
              </a:rPr>
              <a:t>Lying </a:t>
            </a:r>
            <a:r>
              <a:rPr sz="2400" spc="-5" dirty="0">
                <a:latin typeface="Arial"/>
                <a:cs typeface="Arial"/>
              </a:rPr>
              <a:t>just under </a:t>
            </a:r>
            <a:r>
              <a:rPr sz="2400" dirty="0">
                <a:latin typeface="Arial"/>
                <a:cs typeface="Arial"/>
              </a:rPr>
              <a:t>the  cheek.</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Capacity </a:t>
            </a:r>
            <a:r>
              <a:rPr sz="2400" dirty="0">
                <a:latin typeface="Arial"/>
                <a:cs typeface="Arial"/>
              </a:rPr>
              <a:t>of</a:t>
            </a:r>
            <a:r>
              <a:rPr sz="2400" spc="5" dirty="0">
                <a:latin typeface="Arial"/>
                <a:cs typeface="Arial"/>
              </a:rPr>
              <a:t> </a:t>
            </a:r>
            <a:r>
              <a:rPr sz="2400" spc="-5" dirty="0">
                <a:latin typeface="Arial"/>
                <a:cs typeface="Arial"/>
              </a:rPr>
              <a:t>30ml.</a:t>
            </a:r>
            <a:endParaRPr sz="2400">
              <a:latin typeface="Arial"/>
              <a:cs typeface="Arial"/>
            </a:endParaRPr>
          </a:p>
        </p:txBody>
      </p:sp>
      <p:sp>
        <p:nvSpPr>
          <p:cNvPr id="8" name="object 8"/>
          <p:cNvSpPr/>
          <p:nvPr/>
        </p:nvSpPr>
        <p:spPr>
          <a:xfrm>
            <a:off x="1435608" y="1600200"/>
            <a:ext cx="3974591" cy="48006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1219200" y="152400"/>
            <a:ext cx="3886200" cy="312420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1609089" y="3418154"/>
            <a:ext cx="7160895" cy="3406775"/>
          </a:xfrm>
          <a:prstGeom prst="rect">
            <a:avLst/>
          </a:prstGeom>
        </p:spPr>
        <p:txBody>
          <a:bodyPr vert="horz" wrap="square" lIns="0" tIns="12700" rIns="0" bIns="0" rtlCol="0">
            <a:spAutoFit/>
          </a:bodyPr>
          <a:lstStyle/>
          <a:p>
            <a:pPr marL="295910" indent="-283210">
              <a:lnSpc>
                <a:spcPts val="2735"/>
              </a:lnSpc>
              <a:spcBef>
                <a:spcPts val="100"/>
              </a:spcBef>
              <a:buClr>
                <a:srgbClr val="513D1B"/>
              </a:buClr>
              <a:buSzPct val="79166"/>
              <a:buFont typeface="Wingdings"/>
              <a:buChar char=""/>
              <a:tabLst>
                <a:tab pos="296545" algn="l"/>
              </a:tabLst>
            </a:pPr>
            <a:r>
              <a:rPr sz="2400" spc="-5" dirty="0">
                <a:latin typeface="Arial"/>
                <a:cs typeface="Arial"/>
              </a:rPr>
              <a:t>Anterior wall (anterolateral wall)–lateral wall </a:t>
            </a:r>
            <a:r>
              <a:rPr sz="2400" dirty="0">
                <a:latin typeface="Arial"/>
                <a:cs typeface="Arial"/>
              </a:rPr>
              <a:t>of</a:t>
            </a:r>
            <a:r>
              <a:rPr sz="2400" spc="170" dirty="0">
                <a:latin typeface="Arial"/>
                <a:cs typeface="Arial"/>
              </a:rPr>
              <a:t> </a:t>
            </a:r>
            <a:r>
              <a:rPr sz="2400" dirty="0">
                <a:latin typeface="Arial"/>
                <a:cs typeface="Arial"/>
              </a:rPr>
              <a:t>the</a:t>
            </a:r>
            <a:endParaRPr sz="2400">
              <a:latin typeface="Arial"/>
              <a:cs typeface="Arial"/>
            </a:endParaRPr>
          </a:p>
          <a:p>
            <a:pPr marL="295910">
              <a:lnSpc>
                <a:spcPts val="2735"/>
              </a:lnSpc>
            </a:pPr>
            <a:r>
              <a:rPr sz="2400" spc="-5" dirty="0">
                <a:latin typeface="Arial"/>
                <a:cs typeface="Arial"/>
              </a:rPr>
              <a:t>maxilla (canine</a:t>
            </a:r>
            <a:r>
              <a:rPr sz="2400" spc="55" dirty="0">
                <a:latin typeface="Arial"/>
                <a:cs typeface="Arial"/>
              </a:rPr>
              <a:t> </a:t>
            </a:r>
            <a:r>
              <a:rPr sz="2400" dirty="0">
                <a:latin typeface="Arial"/>
                <a:cs typeface="Arial"/>
              </a:rPr>
              <a:t>fossa).</a:t>
            </a:r>
            <a:endParaRPr sz="2400">
              <a:latin typeface="Arial"/>
              <a:cs typeface="Arial"/>
            </a:endParaRPr>
          </a:p>
          <a:p>
            <a:pPr marL="295910" indent="-283210">
              <a:lnSpc>
                <a:spcPct val="100000"/>
              </a:lnSpc>
              <a:spcBef>
                <a:spcPts val="315"/>
              </a:spcBef>
              <a:buClr>
                <a:srgbClr val="513D1B"/>
              </a:buClr>
              <a:buSzPct val="79166"/>
              <a:buFont typeface="Wingdings"/>
              <a:buChar char=""/>
              <a:tabLst>
                <a:tab pos="296545" algn="l"/>
              </a:tabLst>
            </a:pPr>
            <a:r>
              <a:rPr sz="2400" spc="-5" dirty="0">
                <a:latin typeface="Arial"/>
                <a:cs typeface="Arial"/>
              </a:rPr>
              <a:t>Posterior wall </a:t>
            </a:r>
            <a:r>
              <a:rPr sz="2400" dirty="0">
                <a:latin typeface="Arial"/>
                <a:cs typeface="Arial"/>
              </a:rPr>
              <a:t>– </a:t>
            </a:r>
            <a:r>
              <a:rPr sz="2400" spc="-5" dirty="0">
                <a:latin typeface="Arial"/>
                <a:cs typeface="Arial"/>
              </a:rPr>
              <a:t>temporal surface </a:t>
            </a:r>
            <a:r>
              <a:rPr sz="2400" dirty="0">
                <a:latin typeface="Arial"/>
                <a:cs typeface="Arial"/>
              </a:rPr>
              <a:t>of</a:t>
            </a:r>
            <a:r>
              <a:rPr sz="2400" spc="60" dirty="0">
                <a:latin typeface="Arial"/>
                <a:cs typeface="Arial"/>
              </a:rPr>
              <a:t> </a:t>
            </a:r>
            <a:r>
              <a:rPr sz="2400" spc="-10" dirty="0">
                <a:latin typeface="Arial"/>
                <a:cs typeface="Arial"/>
              </a:rPr>
              <a:t>maxilla.</a:t>
            </a:r>
            <a:endParaRPr sz="2400">
              <a:latin typeface="Arial"/>
              <a:cs typeface="Arial"/>
            </a:endParaRPr>
          </a:p>
          <a:p>
            <a:pPr marL="295910" marR="533400" indent="-283210">
              <a:lnSpc>
                <a:spcPts val="2590"/>
              </a:lnSpc>
              <a:spcBef>
                <a:spcPts val="640"/>
              </a:spcBef>
              <a:buClr>
                <a:srgbClr val="513D1B"/>
              </a:buClr>
              <a:buSzPct val="79166"/>
              <a:buFont typeface="Wingdings"/>
              <a:buChar char=""/>
              <a:tabLst>
                <a:tab pos="296545" algn="l"/>
              </a:tabLst>
            </a:pPr>
            <a:r>
              <a:rPr sz="2400" spc="-5" dirty="0">
                <a:latin typeface="Arial"/>
                <a:cs typeface="Arial"/>
              </a:rPr>
              <a:t>Roof </a:t>
            </a:r>
            <a:r>
              <a:rPr sz="2400" dirty="0">
                <a:latin typeface="Arial"/>
                <a:cs typeface="Arial"/>
              </a:rPr>
              <a:t>– </a:t>
            </a:r>
            <a:r>
              <a:rPr sz="2400" spc="-5" dirty="0">
                <a:latin typeface="Arial"/>
                <a:cs typeface="Arial"/>
              </a:rPr>
              <a:t>floor </a:t>
            </a:r>
            <a:r>
              <a:rPr sz="2400" dirty="0">
                <a:latin typeface="Arial"/>
                <a:cs typeface="Arial"/>
              </a:rPr>
              <a:t>of the </a:t>
            </a:r>
            <a:r>
              <a:rPr sz="2400" spc="-5" dirty="0">
                <a:latin typeface="Arial"/>
                <a:cs typeface="Arial"/>
              </a:rPr>
              <a:t>orbit(infraorbital vessels and  nerve).</a:t>
            </a:r>
            <a:endParaRPr sz="2400">
              <a:latin typeface="Arial"/>
              <a:cs typeface="Arial"/>
            </a:endParaRPr>
          </a:p>
          <a:p>
            <a:pPr marL="295910" indent="-283210">
              <a:lnSpc>
                <a:spcPct val="100000"/>
              </a:lnSpc>
              <a:spcBef>
                <a:spcPts val="275"/>
              </a:spcBef>
              <a:buClr>
                <a:srgbClr val="513D1B"/>
              </a:buClr>
              <a:buSzPct val="79166"/>
              <a:buFont typeface="Wingdings"/>
              <a:buChar char=""/>
              <a:tabLst>
                <a:tab pos="296545" algn="l"/>
              </a:tabLst>
            </a:pPr>
            <a:r>
              <a:rPr sz="2400" spc="-5" dirty="0">
                <a:latin typeface="Arial"/>
                <a:cs typeface="Arial"/>
              </a:rPr>
              <a:t>Floor </a:t>
            </a:r>
            <a:r>
              <a:rPr sz="2400" dirty="0">
                <a:latin typeface="Arial"/>
                <a:cs typeface="Arial"/>
              </a:rPr>
              <a:t>– </a:t>
            </a:r>
            <a:r>
              <a:rPr sz="2400" spc="-5" dirty="0">
                <a:latin typeface="Arial"/>
                <a:cs typeface="Arial"/>
              </a:rPr>
              <a:t>alveolar process of maxilla </a:t>
            </a:r>
            <a:r>
              <a:rPr sz="2400" dirty="0">
                <a:latin typeface="Arial"/>
                <a:cs typeface="Arial"/>
              </a:rPr>
              <a:t>&amp; </a:t>
            </a:r>
            <a:r>
              <a:rPr sz="2400" spc="-5" dirty="0">
                <a:latin typeface="Arial"/>
                <a:cs typeface="Arial"/>
              </a:rPr>
              <a:t>hard</a:t>
            </a:r>
            <a:r>
              <a:rPr sz="2400" spc="180" dirty="0">
                <a:latin typeface="Arial"/>
                <a:cs typeface="Arial"/>
              </a:rPr>
              <a:t> </a:t>
            </a:r>
            <a:r>
              <a:rPr sz="2400" spc="-5" dirty="0">
                <a:latin typeface="Arial"/>
                <a:cs typeface="Arial"/>
              </a:rPr>
              <a:t>palate.</a:t>
            </a:r>
            <a:endParaRPr sz="2400">
              <a:latin typeface="Arial"/>
              <a:cs typeface="Arial"/>
            </a:endParaRPr>
          </a:p>
          <a:p>
            <a:pPr marL="295910" marR="5080" indent="-283210">
              <a:lnSpc>
                <a:spcPts val="2590"/>
              </a:lnSpc>
              <a:spcBef>
                <a:spcPts val="640"/>
              </a:spcBef>
              <a:buClr>
                <a:srgbClr val="513D1B"/>
              </a:buClr>
              <a:buSzPct val="79166"/>
              <a:buFont typeface="Wingdings"/>
              <a:buChar char=""/>
              <a:tabLst>
                <a:tab pos="296545" algn="l"/>
              </a:tabLst>
            </a:pPr>
            <a:r>
              <a:rPr sz="2400" spc="-5" dirty="0">
                <a:latin typeface="Arial"/>
                <a:cs typeface="Arial"/>
              </a:rPr>
              <a:t>Medial wall (base </a:t>
            </a:r>
            <a:r>
              <a:rPr sz="2400" dirty="0">
                <a:latin typeface="Arial"/>
                <a:cs typeface="Arial"/>
              </a:rPr>
              <a:t>of </a:t>
            </a:r>
            <a:r>
              <a:rPr sz="2400" spc="-5" dirty="0">
                <a:latin typeface="Arial"/>
                <a:cs typeface="Arial"/>
              </a:rPr>
              <a:t>maxillary sinus)- lateral wall </a:t>
            </a:r>
            <a:r>
              <a:rPr sz="2400" dirty="0">
                <a:latin typeface="Arial"/>
                <a:cs typeface="Arial"/>
              </a:rPr>
              <a:t>of  the </a:t>
            </a:r>
            <a:r>
              <a:rPr sz="2400" spc="-5" dirty="0">
                <a:latin typeface="Arial"/>
                <a:cs typeface="Arial"/>
              </a:rPr>
              <a:t>nasal</a:t>
            </a:r>
            <a:r>
              <a:rPr sz="2400" spc="10" dirty="0">
                <a:latin typeface="Arial"/>
                <a:cs typeface="Arial"/>
              </a:rPr>
              <a:t> </a:t>
            </a:r>
            <a:r>
              <a:rPr sz="2400" spc="-30" dirty="0">
                <a:latin typeface="Arial"/>
                <a:cs typeface="Arial"/>
              </a:rPr>
              <a:t>cavity.</a:t>
            </a:r>
            <a:endParaRPr sz="2400">
              <a:latin typeface="Arial"/>
              <a:cs typeface="Arial"/>
            </a:endParaRPr>
          </a:p>
          <a:p>
            <a:pPr marL="295910" indent="-283210">
              <a:lnSpc>
                <a:spcPct val="100000"/>
              </a:lnSpc>
              <a:spcBef>
                <a:spcPts val="275"/>
              </a:spcBef>
              <a:buClr>
                <a:srgbClr val="513D1B"/>
              </a:buClr>
              <a:buSzPct val="79166"/>
              <a:buFont typeface="Wingdings"/>
              <a:buChar char=""/>
              <a:tabLst>
                <a:tab pos="296545" algn="l"/>
              </a:tabLst>
            </a:pPr>
            <a:r>
              <a:rPr sz="2400" spc="-5" dirty="0">
                <a:latin typeface="Arial"/>
                <a:cs typeface="Arial"/>
              </a:rPr>
              <a:t>Laterally </a:t>
            </a:r>
            <a:r>
              <a:rPr sz="2400" dirty="0">
                <a:latin typeface="Arial"/>
                <a:cs typeface="Arial"/>
              </a:rPr>
              <a:t>(apex of </a:t>
            </a:r>
            <a:r>
              <a:rPr sz="2400" spc="-5" dirty="0">
                <a:latin typeface="Arial"/>
                <a:cs typeface="Arial"/>
              </a:rPr>
              <a:t>sinus) </a:t>
            </a:r>
            <a:r>
              <a:rPr sz="2400" dirty="0">
                <a:latin typeface="Arial"/>
                <a:cs typeface="Arial"/>
              </a:rPr>
              <a:t>– </a:t>
            </a:r>
            <a:r>
              <a:rPr sz="2400" spc="-5" dirty="0">
                <a:latin typeface="Arial"/>
                <a:cs typeface="Arial"/>
              </a:rPr>
              <a:t>zygomatic</a:t>
            </a:r>
            <a:r>
              <a:rPr sz="2400" spc="25" dirty="0">
                <a:latin typeface="Arial"/>
                <a:cs typeface="Arial"/>
              </a:rPr>
              <a:t> </a:t>
            </a:r>
            <a:r>
              <a:rPr sz="2400" spc="-5" dirty="0">
                <a:latin typeface="Arial"/>
                <a:cs typeface="Arial"/>
              </a:rPr>
              <a:t>bone</a:t>
            </a:r>
            <a:endParaRPr sz="2400">
              <a:latin typeface="Arial"/>
              <a:cs typeface="Arial"/>
            </a:endParaRPr>
          </a:p>
        </p:txBody>
      </p:sp>
      <p:sp>
        <p:nvSpPr>
          <p:cNvPr id="15" name="object 15"/>
          <p:cNvSpPr/>
          <p:nvPr/>
        </p:nvSpPr>
        <p:spPr>
          <a:xfrm>
            <a:off x="5105400" y="228600"/>
            <a:ext cx="3715511" cy="297180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94816" y="384047"/>
            <a:ext cx="7949183" cy="111099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522478"/>
            <a:ext cx="7332980" cy="619760"/>
          </a:xfrm>
          <a:prstGeom prst="rect">
            <a:avLst/>
          </a:prstGeom>
        </p:spPr>
        <p:txBody>
          <a:bodyPr vert="horz" wrap="square" lIns="0" tIns="12700" rIns="0" bIns="0" rtlCol="0">
            <a:spAutoFit/>
          </a:bodyPr>
          <a:lstStyle/>
          <a:p>
            <a:pPr marL="12700">
              <a:lnSpc>
                <a:spcPct val="100000"/>
              </a:lnSpc>
              <a:spcBef>
                <a:spcPts val="100"/>
              </a:spcBef>
            </a:pPr>
            <a:r>
              <a:rPr sz="3900" dirty="0"/>
              <a:t>OSTIUM OF </a:t>
            </a:r>
            <a:r>
              <a:rPr sz="3900" spc="-10" dirty="0"/>
              <a:t>MAXILLARY</a:t>
            </a:r>
            <a:r>
              <a:rPr sz="3900" spc="-125" dirty="0"/>
              <a:t> </a:t>
            </a:r>
            <a:r>
              <a:rPr sz="3900" dirty="0"/>
              <a:t>SINUS</a:t>
            </a:r>
            <a:endParaRPr sz="3900"/>
          </a:p>
        </p:txBody>
      </p:sp>
      <p:sp>
        <p:nvSpPr>
          <p:cNvPr id="6" name="object 6"/>
          <p:cNvSpPr/>
          <p:nvPr/>
        </p:nvSpPr>
        <p:spPr>
          <a:xfrm>
            <a:off x="1371600" y="1752600"/>
            <a:ext cx="3797808" cy="47244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343525" y="1397253"/>
            <a:ext cx="3441700" cy="5086350"/>
          </a:xfrm>
          <a:prstGeom prst="rect">
            <a:avLst/>
          </a:prstGeom>
        </p:spPr>
        <p:txBody>
          <a:bodyPr vert="horz" wrap="square" lIns="0" tIns="12700" rIns="0" bIns="0" rtlCol="0">
            <a:spAutoFit/>
          </a:bodyPr>
          <a:lstStyle/>
          <a:p>
            <a:pPr marL="295910" marR="220345" indent="-283210">
              <a:lnSpc>
                <a:spcPct val="100000"/>
              </a:lnSpc>
              <a:spcBef>
                <a:spcPts val="100"/>
              </a:spcBef>
              <a:buClr>
                <a:srgbClr val="513D1B"/>
              </a:buClr>
              <a:buSzPct val="79166"/>
              <a:buFont typeface="Wingdings"/>
              <a:buChar char=""/>
              <a:tabLst>
                <a:tab pos="296545" algn="l"/>
              </a:tabLst>
            </a:pPr>
            <a:r>
              <a:rPr sz="2400" dirty="0">
                <a:latin typeface="Arial"/>
                <a:cs typeface="Arial"/>
              </a:rPr>
              <a:t>Opens </a:t>
            </a:r>
            <a:r>
              <a:rPr sz="2400" spc="-5" dirty="0">
                <a:latin typeface="Arial"/>
                <a:cs typeface="Arial"/>
              </a:rPr>
              <a:t>in </a:t>
            </a:r>
            <a:r>
              <a:rPr sz="2400" dirty="0">
                <a:latin typeface="Arial"/>
                <a:cs typeface="Arial"/>
              </a:rPr>
              <a:t>the  </a:t>
            </a:r>
            <a:r>
              <a:rPr sz="2400" spc="-5" dirty="0">
                <a:latin typeface="Arial"/>
                <a:cs typeface="Arial"/>
              </a:rPr>
              <a:t>Posteroinferior end </a:t>
            </a:r>
            <a:r>
              <a:rPr sz="2400" dirty="0">
                <a:latin typeface="Arial"/>
                <a:cs typeface="Arial"/>
              </a:rPr>
              <a:t>of  </a:t>
            </a:r>
            <a:r>
              <a:rPr sz="2400" spc="-5" dirty="0">
                <a:latin typeface="Arial"/>
                <a:cs typeface="Arial"/>
              </a:rPr>
              <a:t>hiatus</a:t>
            </a:r>
            <a:r>
              <a:rPr sz="2400" spc="5" dirty="0">
                <a:latin typeface="Arial"/>
                <a:cs typeface="Arial"/>
              </a:rPr>
              <a:t> </a:t>
            </a:r>
            <a:r>
              <a:rPr sz="2400" spc="-5" dirty="0">
                <a:latin typeface="Arial"/>
                <a:cs typeface="Arial"/>
              </a:rPr>
              <a:t>semilunaris.</a:t>
            </a:r>
            <a:endParaRPr sz="2400">
              <a:latin typeface="Arial"/>
              <a:cs typeface="Arial"/>
            </a:endParaRPr>
          </a:p>
          <a:p>
            <a:pPr marL="295910"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Close </a:t>
            </a:r>
            <a:r>
              <a:rPr sz="2400" dirty="0">
                <a:latin typeface="Arial"/>
                <a:cs typeface="Arial"/>
              </a:rPr>
              <a:t>to roof </a:t>
            </a:r>
            <a:r>
              <a:rPr sz="2400" spc="-5" dirty="0">
                <a:latin typeface="Arial"/>
                <a:cs typeface="Arial"/>
              </a:rPr>
              <a:t>of</a:t>
            </a:r>
            <a:r>
              <a:rPr sz="2400" spc="-35" dirty="0">
                <a:latin typeface="Arial"/>
                <a:cs typeface="Arial"/>
              </a:rPr>
              <a:t> </a:t>
            </a:r>
            <a:r>
              <a:rPr sz="2400" spc="-5" dirty="0">
                <a:latin typeface="Arial"/>
                <a:cs typeface="Arial"/>
              </a:rPr>
              <a:t>sinus.</a:t>
            </a:r>
            <a:endParaRPr sz="2400">
              <a:latin typeface="Arial"/>
              <a:cs typeface="Arial"/>
            </a:endParaRPr>
          </a:p>
          <a:p>
            <a:pPr marL="295910" marR="730885"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Unfavorable </a:t>
            </a:r>
            <a:r>
              <a:rPr sz="2400" dirty="0">
                <a:latin typeface="Arial"/>
                <a:cs typeface="Arial"/>
              </a:rPr>
              <a:t>for  </a:t>
            </a:r>
            <a:r>
              <a:rPr sz="2400" spc="-5" dirty="0">
                <a:latin typeface="Arial"/>
                <a:cs typeface="Arial"/>
              </a:rPr>
              <a:t>drainage </a:t>
            </a:r>
            <a:r>
              <a:rPr sz="2400" dirty="0">
                <a:latin typeface="Arial"/>
                <a:cs typeface="Arial"/>
              </a:rPr>
              <a:t>of</a:t>
            </a:r>
            <a:r>
              <a:rPr sz="2400" spc="-30" dirty="0">
                <a:latin typeface="Arial"/>
                <a:cs typeface="Arial"/>
              </a:rPr>
              <a:t> </a:t>
            </a:r>
            <a:r>
              <a:rPr sz="2400" spc="-5" dirty="0">
                <a:latin typeface="Arial"/>
                <a:cs typeface="Arial"/>
              </a:rPr>
              <a:t>sinus.</a:t>
            </a:r>
            <a:endParaRPr sz="2400">
              <a:latin typeface="Arial"/>
              <a:cs typeface="Arial"/>
            </a:endParaRPr>
          </a:p>
          <a:p>
            <a:pPr marL="295910" marR="5080" indent="-283210">
              <a:lnSpc>
                <a:spcPct val="100000"/>
              </a:lnSpc>
              <a:spcBef>
                <a:spcPts val="605"/>
              </a:spcBef>
              <a:buClr>
                <a:srgbClr val="513D1B"/>
              </a:buClr>
              <a:buSzPct val="79166"/>
              <a:buFont typeface="Wingdings"/>
              <a:buChar char=""/>
              <a:tabLst>
                <a:tab pos="296545" algn="l"/>
              </a:tabLst>
            </a:pPr>
            <a:r>
              <a:rPr sz="2400" dirty="0">
                <a:latin typeface="Arial"/>
                <a:cs typeface="Arial"/>
              </a:rPr>
              <a:t>In </a:t>
            </a:r>
            <a:r>
              <a:rPr sz="2400" spc="-5" dirty="0">
                <a:latin typeface="Arial"/>
                <a:cs typeface="Arial"/>
              </a:rPr>
              <a:t>children </a:t>
            </a:r>
            <a:r>
              <a:rPr sz="2400" dirty="0">
                <a:latin typeface="Arial"/>
                <a:cs typeface="Arial"/>
              </a:rPr>
              <a:t>the </a:t>
            </a:r>
            <a:r>
              <a:rPr sz="2400" spc="-5" dirty="0">
                <a:latin typeface="Arial"/>
                <a:cs typeface="Arial"/>
              </a:rPr>
              <a:t>floor </a:t>
            </a:r>
            <a:r>
              <a:rPr sz="2400" spc="-10" dirty="0">
                <a:latin typeface="Arial"/>
                <a:cs typeface="Arial"/>
              </a:rPr>
              <a:t>lies  </a:t>
            </a:r>
            <a:r>
              <a:rPr sz="2400" dirty="0">
                <a:latin typeface="Arial"/>
                <a:cs typeface="Arial"/>
              </a:rPr>
              <a:t>at </a:t>
            </a:r>
            <a:r>
              <a:rPr sz="2400" spc="-10" dirty="0">
                <a:latin typeface="Arial"/>
                <a:cs typeface="Arial"/>
              </a:rPr>
              <a:t>or </a:t>
            </a:r>
            <a:r>
              <a:rPr sz="2400" spc="-5" dirty="0">
                <a:latin typeface="Arial"/>
                <a:cs typeface="Arial"/>
              </a:rPr>
              <a:t>above </a:t>
            </a:r>
            <a:r>
              <a:rPr sz="2400" dirty="0">
                <a:latin typeface="Arial"/>
                <a:cs typeface="Arial"/>
              </a:rPr>
              <a:t>the </a:t>
            </a:r>
            <a:r>
              <a:rPr sz="2400" spc="-5" dirty="0">
                <a:latin typeface="Arial"/>
                <a:cs typeface="Arial"/>
              </a:rPr>
              <a:t>level </a:t>
            </a:r>
            <a:r>
              <a:rPr sz="2400" dirty="0">
                <a:latin typeface="Arial"/>
                <a:cs typeface="Arial"/>
              </a:rPr>
              <a:t>of  the </a:t>
            </a:r>
            <a:r>
              <a:rPr sz="2400" spc="-5" dirty="0">
                <a:latin typeface="Arial"/>
                <a:cs typeface="Arial"/>
              </a:rPr>
              <a:t>floor </a:t>
            </a:r>
            <a:r>
              <a:rPr sz="2400" dirty="0">
                <a:latin typeface="Arial"/>
                <a:cs typeface="Arial"/>
              </a:rPr>
              <a:t>of the </a:t>
            </a:r>
            <a:r>
              <a:rPr sz="2400" spc="-5" dirty="0">
                <a:latin typeface="Arial"/>
                <a:cs typeface="Arial"/>
              </a:rPr>
              <a:t>nasal  fossa.</a:t>
            </a:r>
            <a:endParaRPr sz="2400">
              <a:latin typeface="Arial"/>
              <a:cs typeface="Arial"/>
            </a:endParaRPr>
          </a:p>
          <a:p>
            <a:pPr marL="295910" marR="69850" indent="-283210">
              <a:lnSpc>
                <a:spcPct val="100000"/>
              </a:lnSpc>
              <a:spcBef>
                <a:spcPts val="600"/>
              </a:spcBef>
              <a:buClr>
                <a:srgbClr val="513D1B"/>
              </a:buClr>
              <a:buSzPct val="79166"/>
              <a:buFont typeface="Wingdings"/>
              <a:buChar char=""/>
              <a:tabLst>
                <a:tab pos="296545" algn="l"/>
              </a:tabLst>
            </a:pPr>
            <a:r>
              <a:rPr sz="2400" dirty="0">
                <a:latin typeface="Arial"/>
                <a:cs typeface="Arial"/>
              </a:rPr>
              <a:t>In </a:t>
            </a:r>
            <a:r>
              <a:rPr sz="2400" spc="-5" dirty="0">
                <a:latin typeface="Arial"/>
                <a:cs typeface="Arial"/>
              </a:rPr>
              <a:t>adults </a:t>
            </a:r>
            <a:r>
              <a:rPr sz="2400" dirty="0">
                <a:latin typeface="Arial"/>
                <a:cs typeface="Arial"/>
              </a:rPr>
              <a:t>it </a:t>
            </a:r>
            <a:r>
              <a:rPr sz="2400" spc="-5" dirty="0">
                <a:latin typeface="Arial"/>
                <a:cs typeface="Arial"/>
              </a:rPr>
              <a:t>lies about  1.25cm below </a:t>
            </a:r>
            <a:r>
              <a:rPr sz="2400" dirty="0">
                <a:latin typeface="Arial"/>
                <a:cs typeface="Arial"/>
              </a:rPr>
              <a:t>the </a:t>
            </a:r>
            <a:r>
              <a:rPr sz="2400" spc="-5" dirty="0">
                <a:latin typeface="Arial"/>
                <a:cs typeface="Arial"/>
              </a:rPr>
              <a:t>floor  </a:t>
            </a:r>
            <a:r>
              <a:rPr sz="2400" dirty="0">
                <a:latin typeface="Arial"/>
                <a:cs typeface="Arial"/>
              </a:rPr>
              <a:t>of </a:t>
            </a:r>
            <a:r>
              <a:rPr sz="2400" spc="-5" dirty="0">
                <a:latin typeface="Arial"/>
                <a:cs typeface="Arial"/>
              </a:rPr>
              <a:t>the nasal </a:t>
            </a:r>
            <a:r>
              <a:rPr sz="2400" dirty="0">
                <a:latin typeface="Arial"/>
                <a:cs typeface="Arial"/>
              </a:rPr>
              <a:t>fossa</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990600" y="1752600"/>
            <a:ext cx="4038600" cy="4114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29611" y="338327"/>
            <a:ext cx="6045708" cy="1220724"/>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581401" y="490473"/>
            <a:ext cx="5340985" cy="680720"/>
          </a:xfrm>
          <a:prstGeom prst="rect">
            <a:avLst/>
          </a:prstGeom>
        </p:spPr>
        <p:txBody>
          <a:bodyPr vert="horz" wrap="square" lIns="0" tIns="12065" rIns="0" bIns="0" rtlCol="0">
            <a:spAutoFit/>
          </a:bodyPr>
          <a:lstStyle/>
          <a:p>
            <a:pPr marL="12700">
              <a:lnSpc>
                <a:spcPct val="100000"/>
              </a:lnSpc>
              <a:spcBef>
                <a:spcPts val="95"/>
              </a:spcBef>
            </a:pPr>
            <a:r>
              <a:rPr sz="4300" spc="-5" dirty="0"/>
              <a:t>SPHENOIDAL</a:t>
            </a:r>
            <a:r>
              <a:rPr sz="4300" spc="-229" dirty="0"/>
              <a:t> </a:t>
            </a:r>
            <a:r>
              <a:rPr sz="4300" spc="-5" dirty="0"/>
              <a:t>SINUS</a:t>
            </a:r>
            <a:endParaRPr sz="4300"/>
          </a:p>
        </p:txBody>
      </p:sp>
      <p:sp>
        <p:nvSpPr>
          <p:cNvPr id="7" name="object 7"/>
          <p:cNvSpPr txBox="1"/>
          <p:nvPr/>
        </p:nvSpPr>
        <p:spPr>
          <a:xfrm>
            <a:off x="5191125" y="1549653"/>
            <a:ext cx="3529329" cy="3104515"/>
          </a:xfrm>
          <a:prstGeom prst="rect">
            <a:avLst/>
          </a:prstGeom>
        </p:spPr>
        <p:txBody>
          <a:bodyPr vert="horz" wrap="square" lIns="0" tIns="12700" rIns="0" bIns="0" rtlCol="0">
            <a:spAutoFit/>
          </a:bodyPr>
          <a:lstStyle/>
          <a:p>
            <a:pPr marL="295910" marR="359410" indent="-283210">
              <a:lnSpc>
                <a:spcPct val="100000"/>
              </a:lnSpc>
              <a:spcBef>
                <a:spcPts val="100"/>
              </a:spcBef>
              <a:buClr>
                <a:srgbClr val="513D1B"/>
              </a:buClr>
              <a:buSzPct val="79166"/>
              <a:buFont typeface="Wingdings"/>
              <a:buChar char=""/>
              <a:tabLst>
                <a:tab pos="296545" algn="l"/>
              </a:tabLst>
            </a:pPr>
            <a:r>
              <a:rPr sz="2400" spc="-5" dirty="0">
                <a:latin typeface="Arial"/>
                <a:cs typeface="Arial"/>
              </a:rPr>
              <a:t>Lie within </a:t>
            </a:r>
            <a:r>
              <a:rPr sz="2400" dirty="0">
                <a:latin typeface="Arial"/>
                <a:cs typeface="Arial"/>
              </a:rPr>
              <a:t>the </a:t>
            </a:r>
            <a:r>
              <a:rPr sz="2400" spc="-5" dirty="0">
                <a:latin typeface="Arial"/>
                <a:cs typeface="Arial"/>
              </a:rPr>
              <a:t>body </a:t>
            </a:r>
            <a:r>
              <a:rPr sz="2400" dirty="0">
                <a:latin typeface="Arial"/>
                <a:cs typeface="Arial"/>
              </a:rPr>
              <a:t>of  the </a:t>
            </a:r>
            <a:r>
              <a:rPr sz="2400" spc="-5" dirty="0">
                <a:latin typeface="Arial"/>
                <a:cs typeface="Arial"/>
              </a:rPr>
              <a:t>sphenoid</a:t>
            </a:r>
            <a:r>
              <a:rPr sz="2400" spc="-10" dirty="0">
                <a:latin typeface="Arial"/>
                <a:cs typeface="Arial"/>
              </a:rPr>
              <a:t> </a:t>
            </a:r>
            <a:r>
              <a:rPr sz="2400" spc="-5" dirty="0">
                <a:latin typeface="Arial"/>
                <a:cs typeface="Arial"/>
              </a:rPr>
              <a:t>bone</a:t>
            </a:r>
            <a:endParaRPr sz="2400">
              <a:latin typeface="Arial"/>
              <a:cs typeface="Arial"/>
            </a:endParaRPr>
          </a:p>
          <a:p>
            <a:pPr marL="295910" marR="70485" indent="-283210">
              <a:lnSpc>
                <a:spcPct val="100000"/>
              </a:lnSpc>
              <a:spcBef>
                <a:spcPts val="600"/>
              </a:spcBef>
              <a:buClr>
                <a:srgbClr val="513D1B"/>
              </a:buClr>
              <a:buSzPct val="79166"/>
              <a:buFont typeface="Wingdings"/>
              <a:buChar char=""/>
              <a:tabLst>
                <a:tab pos="296545" algn="l"/>
              </a:tabLst>
            </a:pPr>
            <a:r>
              <a:rPr sz="2400" spc="-5" dirty="0">
                <a:latin typeface="Arial"/>
                <a:cs typeface="Arial"/>
              </a:rPr>
              <a:t>Below sella </a:t>
            </a:r>
            <a:r>
              <a:rPr sz="2400" dirty="0">
                <a:latin typeface="Arial"/>
                <a:cs typeface="Arial"/>
              </a:rPr>
              <a:t>turcica  </a:t>
            </a:r>
            <a:r>
              <a:rPr sz="2400" spc="-5" dirty="0">
                <a:latin typeface="Arial"/>
                <a:cs typeface="Arial"/>
              </a:rPr>
              <a:t>(extends between  dorsum sellae and </a:t>
            </a:r>
            <a:r>
              <a:rPr sz="2400" dirty="0">
                <a:latin typeface="Arial"/>
                <a:cs typeface="Arial"/>
              </a:rPr>
              <a:t>post  </a:t>
            </a:r>
            <a:r>
              <a:rPr sz="2400" spc="-5" dirty="0">
                <a:latin typeface="Arial"/>
                <a:cs typeface="Arial"/>
              </a:rPr>
              <a:t>clinoid</a:t>
            </a:r>
            <a:r>
              <a:rPr sz="2400" spc="25" dirty="0">
                <a:latin typeface="Arial"/>
                <a:cs typeface="Arial"/>
              </a:rPr>
              <a:t> </a:t>
            </a:r>
            <a:r>
              <a:rPr sz="2400" spc="-5" dirty="0">
                <a:latin typeface="Arial"/>
                <a:cs typeface="Arial"/>
              </a:rPr>
              <a:t>processes)</a:t>
            </a:r>
            <a:endParaRPr sz="2400">
              <a:latin typeface="Arial"/>
              <a:cs typeface="Arial"/>
            </a:endParaRPr>
          </a:p>
          <a:p>
            <a:pPr marL="295910" marR="5080" indent="-283210">
              <a:lnSpc>
                <a:spcPct val="100000"/>
              </a:lnSpc>
              <a:spcBef>
                <a:spcPts val="605"/>
              </a:spcBef>
              <a:buClr>
                <a:srgbClr val="513D1B"/>
              </a:buClr>
              <a:buSzPct val="79166"/>
              <a:buFont typeface="Wingdings"/>
              <a:buChar char=""/>
              <a:tabLst>
                <a:tab pos="296545" algn="l"/>
              </a:tabLst>
            </a:pPr>
            <a:r>
              <a:rPr sz="2400" dirty="0">
                <a:latin typeface="Arial"/>
                <a:cs typeface="Arial"/>
              </a:rPr>
              <a:t>The </a:t>
            </a:r>
            <a:r>
              <a:rPr sz="2400" spc="-5" dirty="0">
                <a:latin typeface="Arial"/>
                <a:cs typeface="Arial"/>
              </a:rPr>
              <a:t>average capacity is  7ml</a:t>
            </a:r>
            <a:r>
              <a:rPr sz="2400" b="1" spc="-5" dirty="0">
                <a:latin typeface="Arial"/>
                <a:cs typeface="Arial"/>
              </a:rPr>
              <a:t>.</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517903" y="4087367"/>
            <a:ext cx="2479548" cy="8016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15867" y="4087367"/>
            <a:ext cx="679703" cy="8016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13047" y="4087367"/>
            <a:ext cx="2956559" cy="80162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88023" y="4087367"/>
            <a:ext cx="2363724" cy="80162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508760" y="4514088"/>
            <a:ext cx="1333500" cy="80162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360676" y="4514088"/>
            <a:ext cx="4765548" cy="801624"/>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1737105" y="4185284"/>
            <a:ext cx="1635760" cy="878840"/>
          </a:xfrm>
          <a:prstGeom prst="rect">
            <a:avLst/>
          </a:prstGeom>
        </p:spPr>
        <p:txBody>
          <a:bodyPr vert="horz" wrap="square" lIns="0" tIns="12065" rIns="0" bIns="0" rtlCol="0">
            <a:spAutoFit/>
          </a:bodyPr>
          <a:lstStyle/>
          <a:p>
            <a:pPr marL="12700" marR="5080" indent="8890">
              <a:lnSpc>
                <a:spcPct val="100000"/>
              </a:lnSpc>
              <a:spcBef>
                <a:spcPts val="95"/>
              </a:spcBef>
            </a:pPr>
            <a:r>
              <a:rPr sz="2800" spc="-5" dirty="0">
                <a:solidFill>
                  <a:srgbClr val="7B5D50"/>
                </a:solidFill>
                <a:latin typeface="Arial"/>
                <a:cs typeface="Arial"/>
              </a:rPr>
              <a:t>Sup</a:t>
            </a:r>
            <a:r>
              <a:rPr sz="2800" dirty="0">
                <a:solidFill>
                  <a:srgbClr val="7B5D50"/>
                </a:solidFill>
                <a:latin typeface="Arial"/>
                <a:cs typeface="Arial"/>
              </a:rPr>
              <a:t>e</a:t>
            </a:r>
            <a:r>
              <a:rPr sz="2800" spc="-5" dirty="0">
                <a:solidFill>
                  <a:srgbClr val="7B5D50"/>
                </a:solidFill>
                <a:latin typeface="Arial"/>
                <a:cs typeface="Arial"/>
              </a:rPr>
              <a:t>ri</a:t>
            </a:r>
            <a:r>
              <a:rPr sz="2800" spc="5" dirty="0">
                <a:solidFill>
                  <a:srgbClr val="7B5D50"/>
                </a:solidFill>
                <a:latin typeface="Arial"/>
                <a:cs typeface="Arial"/>
              </a:rPr>
              <a:t>o</a:t>
            </a:r>
            <a:r>
              <a:rPr sz="2800" spc="-5" dirty="0">
                <a:solidFill>
                  <a:srgbClr val="7B5D50"/>
                </a:solidFill>
                <a:latin typeface="Arial"/>
                <a:cs typeface="Arial"/>
              </a:rPr>
              <a:t>rly  </a:t>
            </a:r>
            <a:r>
              <a:rPr sz="2800" dirty="0">
                <a:solidFill>
                  <a:srgbClr val="7B5D50"/>
                </a:solidFill>
                <a:latin typeface="Arial"/>
                <a:cs typeface="Arial"/>
              </a:rPr>
              <a:t>fossa)</a:t>
            </a:r>
            <a:endParaRPr sz="2800">
              <a:latin typeface="Arial"/>
              <a:cs typeface="Arial"/>
            </a:endParaRPr>
          </a:p>
        </p:txBody>
      </p:sp>
      <p:sp>
        <p:nvSpPr>
          <p:cNvPr id="11" name="object 11"/>
          <p:cNvSpPr/>
          <p:nvPr/>
        </p:nvSpPr>
        <p:spPr>
          <a:xfrm>
            <a:off x="6644640" y="4514088"/>
            <a:ext cx="679703" cy="80162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6941819" y="4514088"/>
            <a:ext cx="1409700" cy="801624"/>
          </a:xfrm>
          <a:prstGeom prst="rect">
            <a:avLst/>
          </a:prstGeom>
          <a:blipFill>
            <a:blip r:embed="rId9" cstate="print"/>
            <a:stretch>
              <a:fillRect/>
            </a:stretch>
          </a:blipFill>
        </p:spPr>
        <p:txBody>
          <a:bodyPr wrap="square" lIns="0" tIns="0" rIns="0" bIns="0" rtlCol="0"/>
          <a:lstStyle/>
          <a:p>
            <a:endParaRPr/>
          </a:p>
        </p:txBody>
      </p:sp>
      <p:sp>
        <p:nvSpPr>
          <p:cNvPr id="13" name="object 13"/>
          <p:cNvSpPr txBox="1"/>
          <p:nvPr/>
        </p:nvSpPr>
        <p:spPr>
          <a:xfrm>
            <a:off x="3744595" y="4185284"/>
            <a:ext cx="4680585" cy="878840"/>
          </a:xfrm>
          <a:prstGeom prst="rect">
            <a:avLst/>
          </a:prstGeom>
        </p:spPr>
        <p:txBody>
          <a:bodyPr vert="horz" wrap="square" lIns="0" tIns="12065" rIns="0" bIns="0" rtlCol="0">
            <a:spAutoFit/>
          </a:bodyPr>
          <a:lstStyle/>
          <a:p>
            <a:pPr marL="1139190" marR="5080" indent="-1127125">
              <a:lnSpc>
                <a:spcPct val="100000"/>
              </a:lnSpc>
              <a:spcBef>
                <a:spcPts val="95"/>
              </a:spcBef>
              <a:tabLst>
                <a:tab pos="3141345" algn="l"/>
              </a:tabLst>
            </a:pPr>
            <a:r>
              <a:rPr sz="2800" spc="-5" dirty="0">
                <a:solidFill>
                  <a:srgbClr val="7B5D50"/>
                </a:solidFill>
                <a:latin typeface="Arial"/>
                <a:cs typeface="Arial"/>
              </a:rPr>
              <a:t>– </a:t>
            </a:r>
            <a:r>
              <a:rPr sz="2800" dirty="0">
                <a:solidFill>
                  <a:srgbClr val="7B5D50"/>
                </a:solidFill>
                <a:latin typeface="Arial"/>
                <a:cs typeface="Arial"/>
              </a:rPr>
              <a:t>Pituitary </a:t>
            </a:r>
            <a:r>
              <a:rPr sz="2800" spc="-5" dirty="0">
                <a:solidFill>
                  <a:srgbClr val="7B5D50"/>
                </a:solidFill>
                <a:latin typeface="Arial"/>
                <a:cs typeface="Arial"/>
              </a:rPr>
              <a:t>gland </a:t>
            </a:r>
            <a:r>
              <a:rPr sz="2800" dirty="0">
                <a:solidFill>
                  <a:srgbClr val="7B5D50"/>
                </a:solidFill>
                <a:latin typeface="Arial"/>
                <a:cs typeface="Arial"/>
              </a:rPr>
              <a:t>(hypophysial  Lateral</a:t>
            </a:r>
            <a:r>
              <a:rPr sz="2800" spc="15" dirty="0">
                <a:solidFill>
                  <a:srgbClr val="7B5D50"/>
                </a:solidFill>
                <a:latin typeface="Arial"/>
                <a:cs typeface="Arial"/>
              </a:rPr>
              <a:t> </a:t>
            </a:r>
            <a:r>
              <a:rPr sz="2800" spc="-5" dirty="0">
                <a:solidFill>
                  <a:srgbClr val="7B5D50"/>
                </a:solidFill>
                <a:latin typeface="Arial"/>
                <a:cs typeface="Arial"/>
              </a:rPr>
              <a:t>wall	– Optic</a:t>
            </a:r>
            <a:endParaRPr sz="2800">
              <a:latin typeface="Arial"/>
              <a:cs typeface="Arial"/>
            </a:endParaRPr>
          </a:p>
        </p:txBody>
      </p:sp>
      <p:sp>
        <p:nvSpPr>
          <p:cNvPr id="14" name="object 14"/>
          <p:cNvSpPr/>
          <p:nvPr/>
        </p:nvSpPr>
        <p:spPr>
          <a:xfrm>
            <a:off x="1508760" y="4940808"/>
            <a:ext cx="4602480" cy="801624"/>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3674364" y="5367528"/>
            <a:ext cx="2474976" cy="801624"/>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508760" y="5794247"/>
            <a:ext cx="2377440" cy="801623"/>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404615" y="5794247"/>
            <a:ext cx="679703" cy="801623"/>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3701796" y="5794247"/>
            <a:ext cx="1924812" cy="801623"/>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5145023" y="5794247"/>
            <a:ext cx="1947672" cy="801623"/>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6711695" y="5794247"/>
            <a:ext cx="1333500" cy="801623"/>
          </a:xfrm>
          <a:prstGeom prst="rect">
            <a:avLst/>
          </a:prstGeom>
          <a:blipFill>
            <a:blip r:embed="rId15" cstate="print"/>
            <a:stretch>
              <a:fillRect/>
            </a:stretch>
          </a:blipFill>
        </p:spPr>
        <p:txBody>
          <a:bodyPr wrap="square" lIns="0" tIns="0" rIns="0" bIns="0" rtlCol="0"/>
          <a:lstStyle/>
          <a:p>
            <a:endParaRPr/>
          </a:p>
        </p:txBody>
      </p:sp>
      <p:sp>
        <p:nvSpPr>
          <p:cNvPr id="21" name="object 21"/>
          <p:cNvSpPr txBox="1"/>
          <p:nvPr/>
        </p:nvSpPr>
        <p:spPr>
          <a:xfrm>
            <a:off x="1737105" y="5039105"/>
            <a:ext cx="6081395" cy="130492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7B5D50"/>
                </a:solidFill>
                <a:latin typeface="Arial"/>
                <a:cs typeface="Arial"/>
              </a:rPr>
              <a:t>nerve </a:t>
            </a:r>
            <a:r>
              <a:rPr sz="2800" dirty="0">
                <a:solidFill>
                  <a:srgbClr val="7B5D50"/>
                </a:solidFill>
                <a:latin typeface="Arial"/>
                <a:cs typeface="Arial"/>
              </a:rPr>
              <a:t>and internal</a:t>
            </a:r>
            <a:r>
              <a:rPr sz="2800" spc="10" dirty="0">
                <a:solidFill>
                  <a:srgbClr val="7B5D50"/>
                </a:solidFill>
                <a:latin typeface="Arial"/>
                <a:cs typeface="Arial"/>
              </a:rPr>
              <a:t> </a:t>
            </a:r>
            <a:r>
              <a:rPr sz="2800" spc="-5" dirty="0">
                <a:solidFill>
                  <a:srgbClr val="7B5D50"/>
                </a:solidFill>
                <a:latin typeface="Arial"/>
                <a:cs typeface="Arial"/>
              </a:rPr>
              <a:t>carotid</a:t>
            </a:r>
            <a:endParaRPr sz="2800">
              <a:latin typeface="Arial"/>
              <a:cs typeface="Arial"/>
            </a:endParaRPr>
          </a:p>
          <a:p>
            <a:pPr marR="805180" algn="ctr">
              <a:lnSpc>
                <a:spcPct val="100000"/>
              </a:lnSpc>
            </a:pPr>
            <a:r>
              <a:rPr sz="2800" dirty="0">
                <a:solidFill>
                  <a:srgbClr val="7B5D50"/>
                </a:solidFill>
                <a:latin typeface="Arial"/>
                <a:cs typeface="Arial"/>
              </a:rPr>
              <a:t>artery</a:t>
            </a:r>
            <a:endParaRPr sz="2800">
              <a:latin typeface="Arial"/>
              <a:cs typeface="Arial"/>
            </a:endParaRPr>
          </a:p>
          <a:p>
            <a:pPr marL="12700">
              <a:lnSpc>
                <a:spcPct val="100000"/>
              </a:lnSpc>
              <a:tabLst>
                <a:tab pos="1908810" algn="l"/>
              </a:tabLst>
            </a:pPr>
            <a:r>
              <a:rPr sz="2800" spc="-5" dirty="0">
                <a:solidFill>
                  <a:srgbClr val="7B5D50"/>
                </a:solidFill>
                <a:latin typeface="Arial"/>
                <a:cs typeface="Arial"/>
              </a:rPr>
              <a:t>Floor	– Nerve </a:t>
            </a:r>
            <a:r>
              <a:rPr sz="2800" dirty="0">
                <a:solidFill>
                  <a:srgbClr val="7B5D50"/>
                </a:solidFill>
                <a:latin typeface="Arial"/>
                <a:cs typeface="Arial"/>
              </a:rPr>
              <a:t>of pterygoid</a:t>
            </a:r>
            <a:r>
              <a:rPr sz="2800" spc="-25" dirty="0">
                <a:solidFill>
                  <a:srgbClr val="7B5D50"/>
                </a:solidFill>
                <a:latin typeface="Arial"/>
                <a:cs typeface="Arial"/>
              </a:rPr>
              <a:t> </a:t>
            </a:r>
            <a:r>
              <a:rPr sz="2800" dirty="0">
                <a:solidFill>
                  <a:srgbClr val="7B5D50"/>
                </a:solidFill>
                <a:latin typeface="Arial"/>
                <a:cs typeface="Arial"/>
              </a:rPr>
              <a:t>canal</a:t>
            </a:r>
            <a:endParaRPr sz="2800">
              <a:latin typeface="Arial"/>
              <a:cs typeface="Arial"/>
            </a:endParaRPr>
          </a:p>
        </p:txBody>
      </p:sp>
      <p:sp>
        <p:nvSpPr>
          <p:cNvPr id="22" name="object 22"/>
          <p:cNvSpPr/>
          <p:nvPr/>
        </p:nvSpPr>
        <p:spPr>
          <a:xfrm>
            <a:off x="5257800" y="1524000"/>
            <a:ext cx="3657600" cy="2667000"/>
          </a:xfrm>
          <a:prstGeom prst="rect">
            <a:avLst/>
          </a:prstGeom>
          <a:blipFill>
            <a:blip r:embed="rId16" cstate="print"/>
            <a:stretch>
              <a:fillRect/>
            </a:stretch>
          </a:blipFill>
        </p:spPr>
        <p:txBody>
          <a:bodyPr wrap="square" lIns="0" tIns="0" rIns="0" bIns="0" rtlCol="0"/>
          <a:lstStyle/>
          <a:p>
            <a:endParaRPr/>
          </a:p>
        </p:txBody>
      </p:sp>
      <p:sp>
        <p:nvSpPr>
          <p:cNvPr id="23" name="object 23"/>
          <p:cNvSpPr txBox="1">
            <a:spLocks noGrp="1"/>
          </p:cNvSpPr>
          <p:nvPr>
            <p:ph type="title"/>
          </p:nvPr>
        </p:nvSpPr>
        <p:spPr>
          <a:xfrm>
            <a:off x="1069644" y="324358"/>
            <a:ext cx="8091805" cy="635000"/>
          </a:xfrm>
          <a:prstGeom prst="rect">
            <a:avLst/>
          </a:prstGeom>
        </p:spPr>
        <p:txBody>
          <a:bodyPr vert="horz" wrap="square" lIns="0" tIns="12065" rIns="0" bIns="0" rtlCol="0">
            <a:spAutoFit/>
          </a:bodyPr>
          <a:lstStyle/>
          <a:p>
            <a:pPr marL="12700">
              <a:lnSpc>
                <a:spcPct val="100000"/>
              </a:lnSpc>
              <a:spcBef>
                <a:spcPts val="95"/>
              </a:spcBef>
            </a:pPr>
            <a:r>
              <a:rPr spc="-40" dirty="0">
                <a:solidFill>
                  <a:srgbClr val="513D1B"/>
                </a:solidFill>
              </a:rPr>
              <a:t>RELATIONS </a:t>
            </a:r>
            <a:r>
              <a:rPr spc="-5" dirty="0">
                <a:solidFill>
                  <a:srgbClr val="513D1B"/>
                </a:solidFill>
              </a:rPr>
              <a:t>OF SPHENOIDAL</a:t>
            </a:r>
            <a:r>
              <a:rPr spc="-140" dirty="0">
                <a:solidFill>
                  <a:srgbClr val="513D1B"/>
                </a:solidFill>
              </a:rPr>
              <a:t> </a:t>
            </a:r>
            <a:r>
              <a:rPr spc="-5" dirty="0">
                <a:solidFill>
                  <a:srgbClr val="513D1B"/>
                </a:solidFill>
              </a:rPr>
              <a:t>SIN</a:t>
            </a:r>
          </a:p>
        </p:txBody>
      </p:sp>
      <p:sp>
        <p:nvSpPr>
          <p:cNvPr id="24" name="object 24"/>
          <p:cNvSpPr/>
          <p:nvPr/>
        </p:nvSpPr>
        <p:spPr>
          <a:xfrm>
            <a:off x="1143000" y="1143000"/>
            <a:ext cx="3886200" cy="2971800"/>
          </a:xfrm>
          <a:prstGeom prst="rect">
            <a:avLst/>
          </a:prstGeom>
          <a:blipFill>
            <a:blip r:embed="rId17"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601724" y="422148"/>
            <a:ext cx="7522464" cy="102412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895601" y="547242"/>
            <a:ext cx="6936105" cy="574040"/>
          </a:xfrm>
          <a:prstGeom prst="rect">
            <a:avLst/>
          </a:prstGeom>
        </p:spPr>
        <p:txBody>
          <a:bodyPr vert="horz" wrap="square" lIns="0" tIns="12700" rIns="0" bIns="0" rtlCol="0">
            <a:spAutoFit/>
          </a:bodyPr>
          <a:lstStyle/>
          <a:p>
            <a:pPr marL="12700">
              <a:lnSpc>
                <a:spcPct val="100000"/>
              </a:lnSpc>
              <a:spcBef>
                <a:spcPts val="100"/>
              </a:spcBef>
            </a:pPr>
            <a:r>
              <a:rPr sz="3600" dirty="0"/>
              <a:t>OPENING OF SPHENOID</a:t>
            </a:r>
            <a:r>
              <a:rPr sz="3600" spc="-95" dirty="0"/>
              <a:t> </a:t>
            </a:r>
            <a:r>
              <a:rPr sz="3600" dirty="0"/>
              <a:t>SINUS</a:t>
            </a:r>
            <a:endParaRPr sz="3600"/>
          </a:p>
        </p:txBody>
      </p:sp>
      <p:sp>
        <p:nvSpPr>
          <p:cNvPr id="6" name="object 6"/>
          <p:cNvSpPr/>
          <p:nvPr/>
        </p:nvSpPr>
        <p:spPr>
          <a:xfrm>
            <a:off x="2057400" y="1447800"/>
            <a:ext cx="5334000" cy="4191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04103" y="1551432"/>
            <a:ext cx="469391" cy="1141476"/>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526794" y="5513019"/>
            <a:ext cx="6314440"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Opens into the sphenoethmoidal recess above  the superior</a:t>
            </a:r>
            <a:r>
              <a:rPr sz="2400" spc="30" dirty="0">
                <a:latin typeface="Arial"/>
                <a:cs typeface="Arial"/>
              </a:rPr>
              <a:t> </a:t>
            </a:r>
            <a:r>
              <a:rPr sz="2400" spc="-5" dirty="0">
                <a:latin typeface="Arial"/>
                <a:cs typeface="Arial"/>
              </a:rPr>
              <a:t>concha.</a:t>
            </a:r>
            <a:endParaRPr sz="2400">
              <a:latin typeface="Arial"/>
              <a:cs typeface="Arial"/>
            </a:endParaRPr>
          </a:p>
          <a:p>
            <a:pPr marL="12700">
              <a:lnSpc>
                <a:spcPct val="100000"/>
              </a:lnSpc>
            </a:pPr>
            <a:r>
              <a:rPr sz="2400" spc="-5" dirty="0">
                <a:latin typeface="Arial"/>
                <a:cs typeface="Arial"/>
              </a:rPr>
              <a:t>Ostium -Size</a:t>
            </a:r>
            <a:r>
              <a:rPr sz="2400" dirty="0">
                <a:latin typeface="Arial"/>
                <a:cs typeface="Arial"/>
              </a:rPr>
              <a:t> (0.5-4mm)</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219200" y="1447800"/>
            <a:ext cx="3962400" cy="4495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458211" y="373379"/>
            <a:ext cx="5314188" cy="1136903"/>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785617" y="514858"/>
            <a:ext cx="4663440" cy="635000"/>
          </a:xfrm>
          <a:prstGeom prst="rect">
            <a:avLst/>
          </a:prstGeom>
        </p:spPr>
        <p:txBody>
          <a:bodyPr vert="horz" wrap="square" lIns="0" tIns="12065" rIns="0" bIns="0" rtlCol="0">
            <a:spAutoFit/>
          </a:bodyPr>
          <a:lstStyle/>
          <a:p>
            <a:pPr marL="12700">
              <a:lnSpc>
                <a:spcPct val="100000"/>
              </a:lnSpc>
              <a:spcBef>
                <a:spcPts val="95"/>
              </a:spcBef>
            </a:pPr>
            <a:r>
              <a:rPr spc="-5" dirty="0"/>
              <a:t>ETHMOIDAL</a:t>
            </a:r>
            <a:r>
              <a:rPr spc="-185" dirty="0"/>
              <a:t> </a:t>
            </a:r>
            <a:r>
              <a:rPr spc="-5" dirty="0"/>
              <a:t>SINUS</a:t>
            </a:r>
          </a:p>
        </p:txBody>
      </p:sp>
      <p:sp>
        <p:nvSpPr>
          <p:cNvPr id="7" name="object 7"/>
          <p:cNvSpPr txBox="1"/>
          <p:nvPr/>
        </p:nvSpPr>
        <p:spPr>
          <a:xfrm>
            <a:off x="5191125" y="1321053"/>
            <a:ext cx="3615054" cy="4947285"/>
          </a:xfrm>
          <a:prstGeom prst="rect">
            <a:avLst/>
          </a:prstGeom>
        </p:spPr>
        <p:txBody>
          <a:bodyPr vert="horz" wrap="square" lIns="0" tIns="12700" rIns="0" bIns="0" rtlCol="0">
            <a:spAutoFit/>
          </a:bodyPr>
          <a:lstStyle/>
          <a:p>
            <a:pPr marL="295910" marR="394970" indent="-283210">
              <a:lnSpc>
                <a:spcPct val="100000"/>
              </a:lnSpc>
              <a:spcBef>
                <a:spcPts val="100"/>
              </a:spcBef>
              <a:buClr>
                <a:srgbClr val="93B6D2"/>
              </a:buClr>
              <a:buSzPct val="79166"/>
              <a:buChar char=""/>
              <a:tabLst>
                <a:tab pos="295910" algn="l"/>
                <a:tab pos="296545" algn="l"/>
              </a:tabLst>
            </a:pPr>
            <a:r>
              <a:rPr sz="2400" spc="-5" dirty="0">
                <a:latin typeface="Arial"/>
                <a:cs typeface="Arial"/>
              </a:rPr>
              <a:t>They are </a:t>
            </a:r>
            <a:r>
              <a:rPr sz="2400" spc="-15" dirty="0">
                <a:latin typeface="Arial"/>
                <a:cs typeface="Arial"/>
              </a:rPr>
              <a:t>anterior,  </a:t>
            </a:r>
            <a:r>
              <a:rPr sz="2400" spc="-5" dirty="0">
                <a:latin typeface="Arial"/>
                <a:cs typeface="Arial"/>
              </a:rPr>
              <a:t>middle, and</a:t>
            </a:r>
            <a:r>
              <a:rPr sz="2400" spc="-30" dirty="0">
                <a:latin typeface="Arial"/>
                <a:cs typeface="Arial"/>
              </a:rPr>
              <a:t> </a:t>
            </a:r>
            <a:r>
              <a:rPr sz="2400" spc="-15" dirty="0">
                <a:latin typeface="Arial"/>
                <a:cs typeface="Arial"/>
              </a:rPr>
              <a:t>posterior.</a:t>
            </a:r>
            <a:endParaRPr sz="2400">
              <a:latin typeface="Arial"/>
              <a:cs typeface="Arial"/>
            </a:endParaRPr>
          </a:p>
          <a:p>
            <a:pPr marL="295910" marR="5080" indent="-283210">
              <a:lnSpc>
                <a:spcPct val="100000"/>
              </a:lnSpc>
              <a:spcBef>
                <a:spcPts val="600"/>
              </a:spcBef>
              <a:buClr>
                <a:srgbClr val="93B6D2"/>
              </a:buClr>
              <a:buSzPct val="79166"/>
              <a:buChar char=""/>
              <a:tabLst>
                <a:tab pos="295910" algn="l"/>
                <a:tab pos="296545" algn="l"/>
              </a:tabLst>
            </a:pPr>
            <a:r>
              <a:rPr sz="2400" spc="-5" dirty="0">
                <a:latin typeface="Arial"/>
                <a:cs typeface="Arial"/>
              </a:rPr>
              <a:t>They are contained  within </a:t>
            </a:r>
            <a:r>
              <a:rPr sz="2400" dirty="0">
                <a:latin typeface="Arial"/>
                <a:cs typeface="Arial"/>
              </a:rPr>
              <a:t>the </a:t>
            </a:r>
            <a:r>
              <a:rPr sz="2400" spc="-5" dirty="0">
                <a:latin typeface="Arial"/>
                <a:cs typeface="Arial"/>
              </a:rPr>
              <a:t>ethmoid bone,  between </a:t>
            </a:r>
            <a:r>
              <a:rPr sz="2400" dirty="0">
                <a:latin typeface="Arial"/>
                <a:cs typeface="Arial"/>
              </a:rPr>
              <a:t>the </a:t>
            </a:r>
            <a:r>
              <a:rPr sz="2400" spc="-5" dirty="0">
                <a:latin typeface="Arial"/>
                <a:cs typeface="Arial"/>
              </a:rPr>
              <a:t>nose and  the orbit.</a:t>
            </a:r>
            <a:endParaRPr sz="2400">
              <a:latin typeface="Arial"/>
              <a:cs typeface="Arial"/>
            </a:endParaRPr>
          </a:p>
          <a:p>
            <a:pPr marL="295910" marR="550545" indent="-283210">
              <a:lnSpc>
                <a:spcPct val="99800"/>
              </a:lnSpc>
              <a:spcBef>
                <a:spcPts val="610"/>
              </a:spcBef>
              <a:buClr>
                <a:srgbClr val="93B6D2"/>
              </a:buClr>
              <a:buSzPct val="79166"/>
              <a:buChar char=""/>
              <a:tabLst>
                <a:tab pos="295910" algn="l"/>
                <a:tab pos="296545" algn="l"/>
              </a:tabLst>
            </a:pPr>
            <a:r>
              <a:rPr sz="2400" spc="-5" dirty="0">
                <a:latin typeface="Arial"/>
                <a:cs typeface="Arial"/>
              </a:rPr>
              <a:t>Anterior </a:t>
            </a:r>
            <a:r>
              <a:rPr sz="2400" dirty="0">
                <a:latin typeface="Arial"/>
                <a:cs typeface="Arial"/>
              </a:rPr>
              <a:t>&amp; </a:t>
            </a:r>
            <a:r>
              <a:rPr sz="2400" spc="-5" dirty="0">
                <a:latin typeface="Arial"/>
                <a:cs typeface="Arial"/>
              </a:rPr>
              <a:t>middle  d</a:t>
            </a:r>
            <a:r>
              <a:rPr sz="2800" spc="-5" dirty="0">
                <a:latin typeface="Arial"/>
                <a:cs typeface="Arial"/>
              </a:rPr>
              <a:t>rains into middle  nasal</a:t>
            </a:r>
            <a:r>
              <a:rPr sz="2800" dirty="0">
                <a:latin typeface="Arial"/>
                <a:cs typeface="Arial"/>
              </a:rPr>
              <a:t> </a:t>
            </a:r>
            <a:r>
              <a:rPr sz="2800" spc="-5" dirty="0">
                <a:latin typeface="Arial"/>
                <a:cs typeface="Arial"/>
              </a:rPr>
              <a:t>meatus</a:t>
            </a:r>
            <a:endParaRPr sz="2800">
              <a:latin typeface="Arial"/>
              <a:cs typeface="Arial"/>
            </a:endParaRPr>
          </a:p>
          <a:p>
            <a:pPr marL="295910" marR="568325" indent="-283210">
              <a:lnSpc>
                <a:spcPct val="100000"/>
              </a:lnSpc>
              <a:spcBef>
                <a:spcPts val="600"/>
              </a:spcBef>
              <a:buClr>
                <a:srgbClr val="93B6D2"/>
              </a:buClr>
              <a:buSzPct val="79166"/>
              <a:buChar char=""/>
              <a:tabLst>
                <a:tab pos="295910" algn="l"/>
                <a:tab pos="296545" algn="l"/>
              </a:tabLst>
            </a:pPr>
            <a:r>
              <a:rPr sz="2400" spc="-5" dirty="0">
                <a:latin typeface="Arial"/>
                <a:cs typeface="Arial"/>
              </a:rPr>
              <a:t>Posterior d</a:t>
            </a:r>
            <a:r>
              <a:rPr sz="2800" spc="-5" dirty="0">
                <a:latin typeface="Arial"/>
                <a:cs typeface="Arial"/>
              </a:rPr>
              <a:t>rain </a:t>
            </a:r>
            <a:r>
              <a:rPr sz="2800" dirty="0">
                <a:latin typeface="Arial"/>
                <a:cs typeface="Arial"/>
              </a:rPr>
              <a:t>into  superior nasal  </a:t>
            </a:r>
            <a:r>
              <a:rPr sz="2800" spc="-5" dirty="0">
                <a:latin typeface="Arial"/>
                <a:cs typeface="Arial"/>
              </a:rPr>
              <a:t>meatus</a:t>
            </a:r>
            <a:endParaRPr sz="2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7800" y="304800"/>
            <a:ext cx="7498080" cy="1143000"/>
          </a:xfrm>
        </p:spPr>
        <p:txBody>
          <a:bodyPr/>
          <a:lstStyle/>
          <a:p>
            <a:r>
              <a:rPr lang="en-US" dirty="0" smtClean="0"/>
              <a:t>MEDIAL WALL</a:t>
            </a:r>
            <a:endParaRPr lang="en-US" dirty="0"/>
          </a:p>
        </p:txBody>
      </p:sp>
      <p:sp>
        <p:nvSpPr>
          <p:cNvPr id="6" name="Content Placeholder 5"/>
          <p:cNvSpPr>
            <a:spLocks noGrp="1"/>
          </p:cNvSpPr>
          <p:nvPr>
            <p:ph sz="half" idx="4294967295"/>
          </p:nvPr>
        </p:nvSpPr>
        <p:spPr>
          <a:xfrm>
            <a:off x="1435608" y="1524000"/>
            <a:ext cx="3657600" cy="4663440"/>
          </a:xfrm>
          <a:prstGeom prst="rect">
            <a:avLst/>
          </a:prstGeom>
        </p:spPr>
        <p:txBody>
          <a:bodyPr/>
          <a:lstStyle/>
          <a:p>
            <a:endParaRPr lang="en-US" dirty="0" smtClean="0"/>
          </a:p>
          <a:p>
            <a:endParaRPr lang="en-US" dirty="0" smtClean="0"/>
          </a:p>
          <a:p>
            <a:endParaRPr lang="en-US" dirty="0" smtClean="0"/>
          </a:p>
          <a:p>
            <a:endParaRPr lang="en-US" dirty="0" smtClean="0"/>
          </a:p>
          <a:p>
            <a:endParaRPr lang="en-US" dirty="0"/>
          </a:p>
        </p:txBody>
      </p:sp>
      <p:sp>
        <p:nvSpPr>
          <p:cNvPr id="8" name="Content Placeholder 7"/>
          <p:cNvSpPr>
            <a:spLocks noGrp="1"/>
          </p:cNvSpPr>
          <p:nvPr>
            <p:ph sz="half" idx="2"/>
          </p:nvPr>
        </p:nvSpPr>
        <p:spPr>
          <a:xfrm>
            <a:off x="1295400" y="3276600"/>
            <a:ext cx="7467600" cy="2910840"/>
          </a:xfrm>
        </p:spPr>
        <p:txBody>
          <a:bodyPr>
            <a:normAutofit/>
          </a:bodyPr>
          <a:lstStyle/>
          <a:p>
            <a:r>
              <a:rPr lang="en-US" sz="2400" dirty="0" smtClean="0"/>
              <a:t>Orbital plate of </a:t>
            </a:r>
            <a:r>
              <a:rPr lang="en-US" sz="2400" dirty="0" err="1" smtClean="0"/>
              <a:t>ethmoid</a:t>
            </a:r>
            <a:r>
              <a:rPr lang="en-US" sz="2400" dirty="0" smtClean="0"/>
              <a:t> bone (lamina </a:t>
            </a:r>
            <a:r>
              <a:rPr lang="en-US" sz="2400" dirty="0" err="1" smtClean="0"/>
              <a:t>papyracia</a:t>
            </a:r>
            <a:r>
              <a:rPr lang="en-US" sz="2400" dirty="0" smtClean="0"/>
              <a:t>)</a:t>
            </a:r>
          </a:p>
          <a:p>
            <a:r>
              <a:rPr lang="en-US" sz="2400" dirty="0" err="1" smtClean="0"/>
              <a:t>Anteriorly</a:t>
            </a:r>
            <a:r>
              <a:rPr lang="en-US" sz="2400" dirty="0" smtClean="0"/>
              <a:t> – </a:t>
            </a:r>
            <a:r>
              <a:rPr lang="en-US" sz="2400" dirty="0" err="1" smtClean="0"/>
              <a:t>lacrimal</a:t>
            </a:r>
            <a:r>
              <a:rPr lang="en-US" sz="2400" dirty="0" smtClean="0"/>
              <a:t> bone</a:t>
            </a:r>
          </a:p>
          <a:p>
            <a:r>
              <a:rPr lang="en-US" sz="2400" dirty="0" smtClean="0"/>
              <a:t>At the apex – body of sphenoid</a:t>
            </a:r>
          </a:p>
          <a:p>
            <a:r>
              <a:rPr lang="en-US" sz="2400" dirty="0" err="1" smtClean="0"/>
              <a:t>Lacrimal</a:t>
            </a:r>
            <a:r>
              <a:rPr lang="en-US" sz="2400" dirty="0" smtClean="0"/>
              <a:t> bone contains </a:t>
            </a:r>
            <a:r>
              <a:rPr lang="en-US" sz="2400" dirty="0" err="1" smtClean="0"/>
              <a:t>fossa</a:t>
            </a:r>
            <a:r>
              <a:rPr lang="en-US" sz="2400" dirty="0" smtClean="0"/>
              <a:t> for </a:t>
            </a:r>
            <a:r>
              <a:rPr lang="en-US" sz="2400" dirty="0" err="1" smtClean="0"/>
              <a:t>nasolacrimal</a:t>
            </a:r>
            <a:r>
              <a:rPr lang="en-US" sz="2400" dirty="0" smtClean="0"/>
              <a:t> sac</a:t>
            </a:r>
          </a:p>
          <a:p>
            <a:endParaRPr lang="en-US" sz="2400" dirty="0" smtClean="0"/>
          </a:p>
          <a:p>
            <a:endParaRPr lang="en-US" sz="2400" dirty="0" smtClean="0"/>
          </a:p>
          <a:p>
            <a:endParaRPr lang="en-US" sz="2400" dirty="0"/>
          </a:p>
        </p:txBody>
      </p:sp>
      <p:pic>
        <p:nvPicPr>
          <p:cNvPr id="9" name="Picture 3" descr="C:\Users\DELL\Desktop\an-orbitbone.jpg"/>
          <p:cNvPicPr>
            <a:picLocks noChangeAspect="1" noChangeArrowheads="1"/>
          </p:cNvPicPr>
          <p:nvPr/>
        </p:nvPicPr>
        <p:blipFill>
          <a:blip r:embed="rId2" cstate="print"/>
          <a:srcRect/>
          <a:stretch>
            <a:fillRect/>
          </a:stretch>
        </p:blipFill>
        <p:spPr bwMode="auto">
          <a:xfrm>
            <a:off x="5163944" y="304800"/>
            <a:ext cx="3637156" cy="2895600"/>
          </a:xfrm>
          <a:prstGeom prst="rect">
            <a:avLst/>
          </a:prstGeom>
          <a:noFill/>
        </p:spPr>
      </p:pic>
      <p:sp>
        <p:nvSpPr>
          <p:cNvPr id="7" name="TextBox 6"/>
          <p:cNvSpPr txBox="1"/>
          <p:nvPr/>
        </p:nvSpPr>
        <p:spPr>
          <a:xfrm rot="16200000">
            <a:off x="-1222800" y="30516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5038033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2842260" y="236220"/>
            <a:ext cx="4683251" cy="113690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170047" y="377698"/>
            <a:ext cx="4029710" cy="635000"/>
          </a:xfrm>
          <a:prstGeom prst="rect">
            <a:avLst/>
          </a:prstGeom>
        </p:spPr>
        <p:txBody>
          <a:bodyPr vert="horz" wrap="square" lIns="0" tIns="12065" rIns="0" bIns="0" rtlCol="0">
            <a:spAutoFit/>
          </a:bodyPr>
          <a:lstStyle/>
          <a:p>
            <a:pPr marL="12700">
              <a:lnSpc>
                <a:spcPct val="100000"/>
              </a:lnSpc>
              <a:spcBef>
                <a:spcPts val="95"/>
              </a:spcBef>
            </a:pPr>
            <a:r>
              <a:rPr spc="-50" dirty="0"/>
              <a:t>FRONTAL</a:t>
            </a:r>
            <a:r>
              <a:rPr spc="-200" dirty="0"/>
              <a:t> </a:t>
            </a:r>
            <a:r>
              <a:rPr spc="-5" dirty="0"/>
              <a:t>SINUS</a:t>
            </a:r>
          </a:p>
        </p:txBody>
      </p:sp>
      <p:sp>
        <p:nvSpPr>
          <p:cNvPr id="6" name="object 6"/>
          <p:cNvSpPr/>
          <p:nvPr/>
        </p:nvSpPr>
        <p:spPr>
          <a:xfrm>
            <a:off x="1295400" y="1524000"/>
            <a:ext cx="3505200" cy="43434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191125" y="1171702"/>
            <a:ext cx="3665854" cy="5531485"/>
          </a:xfrm>
          <a:prstGeom prst="rect">
            <a:avLst/>
          </a:prstGeom>
        </p:spPr>
        <p:txBody>
          <a:bodyPr vert="horz" wrap="square" lIns="0" tIns="12700" rIns="0" bIns="0" rtlCol="0">
            <a:spAutoFit/>
          </a:bodyPr>
          <a:lstStyle/>
          <a:p>
            <a:pPr marL="295910" indent="-283210">
              <a:lnSpc>
                <a:spcPct val="100000"/>
              </a:lnSpc>
              <a:spcBef>
                <a:spcPts val="100"/>
              </a:spcBef>
              <a:buClr>
                <a:srgbClr val="93B6D2"/>
              </a:buClr>
              <a:buSzPct val="79166"/>
              <a:buChar char=""/>
              <a:tabLst>
                <a:tab pos="295910" algn="l"/>
                <a:tab pos="296545" algn="l"/>
              </a:tabLst>
            </a:pPr>
            <a:r>
              <a:rPr sz="2400" spc="-5" dirty="0">
                <a:latin typeface="Arial"/>
                <a:cs typeface="Arial"/>
              </a:rPr>
              <a:t>Second largest</a:t>
            </a:r>
            <a:r>
              <a:rPr sz="2400" spc="10" dirty="0">
                <a:latin typeface="Arial"/>
                <a:cs typeface="Arial"/>
              </a:rPr>
              <a:t> </a:t>
            </a:r>
            <a:r>
              <a:rPr sz="2400" spc="-5" dirty="0">
                <a:latin typeface="Arial"/>
                <a:cs typeface="Arial"/>
              </a:rPr>
              <a:t>sinuses</a:t>
            </a:r>
            <a:endParaRPr sz="2400">
              <a:latin typeface="Arial"/>
              <a:cs typeface="Arial"/>
            </a:endParaRPr>
          </a:p>
          <a:p>
            <a:pPr marL="570230" lvl="1" indent="-237490">
              <a:lnSpc>
                <a:spcPct val="100000"/>
              </a:lnSpc>
              <a:spcBef>
                <a:spcPts val="20"/>
              </a:spcBef>
              <a:buClr>
                <a:srgbClr val="93B6D2"/>
              </a:buClr>
              <a:buFont typeface="Verdana"/>
              <a:buChar char="◦"/>
              <a:tabLst>
                <a:tab pos="570865" algn="l"/>
              </a:tabLst>
            </a:pPr>
            <a:r>
              <a:rPr sz="2400" spc="-5" dirty="0">
                <a:latin typeface="Arial"/>
                <a:cs typeface="Arial"/>
              </a:rPr>
              <a:t>2 </a:t>
            </a:r>
            <a:r>
              <a:rPr sz="2400" dirty="0">
                <a:latin typeface="Arial"/>
                <a:cs typeface="Arial"/>
              </a:rPr>
              <a:t>– 2.5</a:t>
            </a:r>
            <a:r>
              <a:rPr sz="2400" spc="-20" dirty="0">
                <a:latin typeface="Arial"/>
                <a:cs typeface="Arial"/>
              </a:rPr>
              <a:t> </a:t>
            </a:r>
            <a:r>
              <a:rPr sz="2400" dirty="0">
                <a:latin typeface="Arial"/>
                <a:cs typeface="Arial"/>
              </a:rPr>
              <a:t>cm</a:t>
            </a:r>
            <a:endParaRPr sz="2400">
              <a:latin typeface="Arial"/>
              <a:cs typeface="Arial"/>
            </a:endParaRPr>
          </a:p>
          <a:p>
            <a:pPr marL="295910" indent="-283210">
              <a:lnSpc>
                <a:spcPct val="100000"/>
              </a:lnSpc>
              <a:spcBef>
                <a:spcPts val="605"/>
              </a:spcBef>
              <a:buClr>
                <a:srgbClr val="93B6D2"/>
              </a:buClr>
              <a:buSzPct val="79166"/>
              <a:buChar char=""/>
              <a:tabLst>
                <a:tab pos="295910" algn="l"/>
                <a:tab pos="296545" algn="l"/>
              </a:tabLst>
            </a:pPr>
            <a:r>
              <a:rPr sz="2400" spc="-5" dirty="0">
                <a:latin typeface="Arial"/>
                <a:cs typeface="Arial"/>
              </a:rPr>
              <a:t>Rarely</a:t>
            </a:r>
            <a:r>
              <a:rPr sz="2400" spc="5" dirty="0">
                <a:latin typeface="Arial"/>
                <a:cs typeface="Arial"/>
              </a:rPr>
              <a:t> </a:t>
            </a:r>
            <a:r>
              <a:rPr sz="2400" spc="-5" dirty="0">
                <a:latin typeface="Arial"/>
                <a:cs typeface="Arial"/>
              </a:rPr>
              <a:t>symmetrical</a:t>
            </a:r>
            <a:endParaRPr sz="2400">
              <a:latin typeface="Arial"/>
              <a:cs typeface="Arial"/>
            </a:endParaRPr>
          </a:p>
          <a:p>
            <a:pPr marL="295910" marR="597535" indent="-283210">
              <a:lnSpc>
                <a:spcPct val="100000"/>
              </a:lnSpc>
              <a:spcBef>
                <a:spcPts val="600"/>
              </a:spcBef>
              <a:buClr>
                <a:srgbClr val="93B6D2"/>
              </a:buClr>
              <a:buSzPct val="79166"/>
              <a:buChar char=""/>
              <a:tabLst>
                <a:tab pos="295910" algn="l"/>
                <a:tab pos="296545" algn="l"/>
              </a:tabLst>
            </a:pPr>
            <a:r>
              <a:rPr sz="2400" spc="-5" dirty="0">
                <a:latin typeface="Arial"/>
                <a:cs typeface="Arial"/>
              </a:rPr>
              <a:t>Contained within </a:t>
            </a:r>
            <a:r>
              <a:rPr sz="2400" dirty="0">
                <a:latin typeface="Arial"/>
                <a:cs typeface="Arial"/>
              </a:rPr>
              <a:t>the  frontal </a:t>
            </a:r>
            <a:r>
              <a:rPr sz="2400" spc="-5" dirty="0">
                <a:latin typeface="Arial"/>
                <a:cs typeface="Arial"/>
              </a:rPr>
              <a:t>bone</a:t>
            </a:r>
            <a:r>
              <a:rPr sz="2400" spc="-10" dirty="0">
                <a:latin typeface="Arial"/>
                <a:cs typeface="Arial"/>
              </a:rPr>
              <a:t> </a:t>
            </a:r>
            <a:r>
              <a:rPr sz="2400" dirty="0">
                <a:latin typeface="Arial"/>
                <a:cs typeface="Arial"/>
              </a:rPr>
              <a:t>.</a:t>
            </a:r>
            <a:endParaRPr sz="2400">
              <a:latin typeface="Arial"/>
              <a:cs typeface="Arial"/>
            </a:endParaRPr>
          </a:p>
          <a:p>
            <a:pPr marL="295910" indent="-283210">
              <a:lnSpc>
                <a:spcPct val="100000"/>
              </a:lnSpc>
              <a:spcBef>
                <a:spcPts val="600"/>
              </a:spcBef>
              <a:buClr>
                <a:srgbClr val="93B6D2"/>
              </a:buClr>
              <a:buSzPct val="79166"/>
              <a:buChar char=""/>
              <a:tabLst>
                <a:tab pos="295910" algn="l"/>
                <a:tab pos="296545" algn="l"/>
              </a:tabLst>
            </a:pPr>
            <a:r>
              <a:rPr sz="2400" spc="-5" dirty="0">
                <a:latin typeface="Arial"/>
                <a:cs typeface="Arial"/>
              </a:rPr>
              <a:t>Separated </a:t>
            </a:r>
            <a:r>
              <a:rPr sz="2400" dirty="0">
                <a:latin typeface="Arial"/>
                <a:cs typeface="Arial"/>
              </a:rPr>
              <a:t>from</a:t>
            </a:r>
            <a:r>
              <a:rPr sz="2400" spc="-25" dirty="0">
                <a:latin typeface="Arial"/>
                <a:cs typeface="Arial"/>
              </a:rPr>
              <a:t> </a:t>
            </a:r>
            <a:r>
              <a:rPr sz="2400" spc="-5" dirty="0">
                <a:latin typeface="Arial"/>
                <a:cs typeface="Arial"/>
              </a:rPr>
              <a:t>each</a:t>
            </a:r>
            <a:endParaRPr sz="2400">
              <a:latin typeface="Arial"/>
              <a:cs typeface="Arial"/>
            </a:endParaRPr>
          </a:p>
          <a:p>
            <a:pPr marL="295910">
              <a:lnSpc>
                <a:spcPct val="100000"/>
              </a:lnSpc>
            </a:pPr>
            <a:r>
              <a:rPr sz="2400" spc="-5" dirty="0">
                <a:latin typeface="Arial"/>
                <a:cs typeface="Arial"/>
              </a:rPr>
              <a:t>other by a bony</a:t>
            </a:r>
            <a:r>
              <a:rPr sz="2400" spc="-20" dirty="0">
                <a:latin typeface="Arial"/>
                <a:cs typeface="Arial"/>
              </a:rPr>
              <a:t> </a:t>
            </a:r>
            <a:r>
              <a:rPr sz="2400" dirty="0">
                <a:latin typeface="Arial"/>
                <a:cs typeface="Arial"/>
              </a:rPr>
              <a:t>septum.</a:t>
            </a:r>
            <a:endParaRPr sz="2400">
              <a:latin typeface="Arial"/>
              <a:cs typeface="Arial"/>
            </a:endParaRPr>
          </a:p>
          <a:p>
            <a:pPr marL="295910" marR="483234" indent="-283210">
              <a:lnSpc>
                <a:spcPct val="100000"/>
              </a:lnSpc>
              <a:spcBef>
                <a:spcPts val="600"/>
              </a:spcBef>
              <a:buClr>
                <a:srgbClr val="93B6D2"/>
              </a:buClr>
              <a:buSzPct val="79166"/>
              <a:buChar char=""/>
              <a:tabLst>
                <a:tab pos="295910" algn="l"/>
                <a:tab pos="296545" algn="l"/>
              </a:tabLst>
            </a:pPr>
            <a:r>
              <a:rPr sz="2400" spc="-5" dirty="0">
                <a:latin typeface="Arial"/>
                <a:cs typeface="Arial"/>
              </a:rPr>
              <a:t>Each sinus is</a:t>
            </a:r>
            <a:r>
              <a:rPr sz="2400" spc="-20" dirty="0">
                <a:latin typeface="Arial"/>
                <a:cs typeface="Arial"/>
              </a:rPr>
              <a:t> </a:t>
            </a:r>
            <a:r>
              <a:rPr sz="2400" spc="-5" dirty="0">
                <a:latin typeface="Arial"/>
                <a:cs typeface="Arial"/>
              </a:rPr>
              <a:t>roughly  triangular</a:t>
            </a:r>
            <a:endParaRPr sz="2400">
              <a:latin typeface="Arial"/>
              <a:cs typeface="Arial"/>
            </a:endParaRPr>
          </a:p>
          <a:p>
            <a:pPr marL="295910" marR="5080" indent="-283210">
              <a:lnSpc>
                <a:spcPct val="100000"/>
              </a:lnSpc>
              <a:spcBef>
                <a:spcPts val="600"/>
              </a:spcBef>
              <a:buClr>
                <a:srgbClr val="93B6D2"/>
              </a:buClr>
              <a:buSzPct val="79166"/>
              <a:buChar char=""/>
              <a:tabLst>
                <a:tab pos="295910" algn="l"/>
                <a:tab pos="296545" algn="l"/>
              </a:tabLst>
            </a:pPr>
            <a:r>
              <a:rPr sz="2400" spc="-5" dirty="0">
                <a:latin typeface="Arial"/>
                <a:cs typeface="Arial"/>
              </a:rPr>
              <a:t>Extending upward above  the medial end </a:t>
            </a:r>
            <a:r>
              <a:rPr sz="2400" dirty="0">
                <a:latin typeface="Arial"/>
                <a:cs typeface="Arial"/>
              </a:rPr>
              <a:t>of the  </a:t>
            </a:r>
            <a:r>
              <a:rPr sz="2400" spc="-5" dirty="0">
                <a:latin typeface="Arial"/>
                <a:cs typeface="Arial"/>
              </a:rPr>
              <a:t>eyebrow and backward  into the medial </a:t>
            </a:r>
            <a:r>
              <a:rPr sz="2400" dirty="0">
                <a:latin typeface="Arial"/>
                <a:cs typeface="Arial"/>
              </a:rPr>
              <a:t>part of  the roof of the</a:t>
            </a:r>
            <a:r>
              <a:rPr sz="2400" spc="-45" dirty="0">
                <a:latin typeface="Arial"/>
                <a:cs typeface="Arial"/>
              </a:rPr>
              <a:t> </a:t>
            </a:r>
            <a:r>
              <a:rPr sz="2400" dirty="0">
                <a:latin typeface="Arial"/>
                <a:cs typeface="Arial"/>
              </a:rPr>
              <a:t>orbit.</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162811" y="338327"/>
            <a:ext cx="6461760"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14602" y="490854"/>
            <a:ext cx="5757545" cy="680720"/>
          </a:xfrm>
          <a:prstGeom prst="rect">
            <a:avLst/>
          </a:prstGeom>
        </p:spPr>
        <p:txBody>
          <a:bodyPr vert="horz" wrap="square" lIns="0" tIns="12065" rIns="0" bIns="0" rtlCol="0">
            <a:spAutoFit/>
          </a:bodyPr>
          <a:lstStyle/>
          <a:p>
            <a:pPr marL="12700">
              <a:lnSpc>
                <a:spcPct val="100000"/>
              </a:lnSpc>
              <a:spcBef>
                <a:spcPts val="95"/>
              </a:spcBef>
            </a:pPr>
            <a:r>
              <a:rPr sz="4300" spc="-10" dirty="0"/>
              <a:t>FRONTONASAL</a:t>
            </a:r>
            <a:r>
              <a:rPr sz="4300" spc="-229" dirty="0"/>
              <a:t> </a:t>
            </a:r>
            <a:r>
              <a:rPr sz="4300" spc="-5" dirty="0"/>
              <a:t>DUCT</a:t>
            </a:r>
            <a:endParaRPr sz="4300"/>
          </a:p>
        </p:txBody>
      </p:sp>
      <p:sp>
        <p:nvSpPr>
          <p:cNvPr id="6" name="object 6"/>
          <p:cNvSpPr/>
          <p:nvPr/>
        </p:nvSpPr>
        <p:spPr>
          <a:xfrm>
            <a:off x="2270760" y="1447800"/>
            <a:ext cx="5730240" cy="3733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755394" y="5208270"/>
            <a:ext cx="6490970" cy="112268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Opens into the middle</a:t>
            </a:r>
            <a:r>
              <a:rPr sz="2400" spc="25" dirty="0">
                <a:latin typeface="Arial"/>
                <a:cs typeface="Arial"/>
              </a:rPr>
              <a:t> </a:t>
            </a:r>
            <a:r>
              <a:rPr sz="2400" dirty="0">
                <a:latin typeface="Arial"/>
                <a:cs typeface="Arial"/>
              </a:rPr>
              <a:t>meatus</a:t>
            </a:r>
            <a:endParaRPr sz="2400">
              <a:latin typeface="Arial"/>
              <a:cs typeface="Arial"/>
            </a:endParaRPr>
          </a:p>
          <a:p>
            <a:pPr marL="12700" marR="5080" indent="78740">
              <a:lnSpc>
                <a:spcPct val="100000"/>
              </a:lnSpc>
            </a:pPr>
            <a:r>
              <a:rPr sz="2400" spc="-5" dirty="0">
                <a:latin typeface="Arial"/>
                <a:cs typeface="Arial"/>
              </a:rPr>
              <a:t>The average capacity is about 7 ml in the adult.  </a:t>
            </a:r>
            <a:r>
              <a:rPr sz="2400" spc="-25" dirty="0">
                <a:latin typeface="Arial"/>
                <a:cs typeface="Arial"/>
              </a:rPr>
              <a:t>True </a:t>
            </a:r>
            <a:r>
              <a:rPr sz="2400" spc="-5" dirty="0">
                <a:latin typeface="Arial"/>
                <a:cs typeface="Arial"/>
              </a:rPr>
              <a:t>frontonasal </a:t>
            </a:r>
            <a:r>
              <a:rPr sz="2400" dirty="0">
                <a:latin typeface="Arial"/>
                <a:cs typeface="Arial"/>
              </a:rPr>
              <a:t>duct </a:t>
            </a:r>
            <a:r>
              <a:rPr sz="2400" spc="-5" dirty="0">
                <a:latin typeface="Arial"/>
                <a:cs typeface="Arial"/>
              </a:rPr>
              <a:t>only in 15% </a:t>
            </a:r>
            <a:r>
              <a:rPr sz="2400" dirty="0">
                <a:latin typeface="Arial"/>
                <a:cs typeface="Arial"/>
              </a:rPr>
              <a:t>of</a:t>
            </a:r>
            <a:r>
              <a:rPr sz="2400" spc="55" dirty="0">
                <a:latin typeface="Arial"/>
                <a:cs typeface="Arial"/>
              </a:rPr>
              <a:t> </a:t>
            </a:r>
            <a:r>
              <a:rPr sz="2400" spc="-5" dirty="0">
                <a:latin typeface="Arial"/>
                <a:cs typeface="Arial"/>
              </a:rPr>
              <a:t>people.</a:t>
            </a:r>
            <a:endParaRPr sz="2400">
              <a:latin typeface="Arial"/>
              <a:cs typeface="Arial"/>
            </a:endParaRPr>
          </a:p>
        </p:txBody>
      </p:sp>
      <p:sp>
        <p:nvSpPr>
          <p:cNvPr id="8" name="object 8"/>
          <p:cNvSpPr/>
          <p:nvPr/>
        </p:nvSpPr>
        <p:spPr>
          <a:xfrm>
            <a:off x="4471034" y="1977644"/>
            <a:ext cx="636270" cy="677545"/>
          </a:xfrm>
          <a:custGeom>
            <a:avLst/>
            <a:gdLst/>
            <a:ahLst/>
            <a:cxnLst/>
            <a:rect l="l" t="t" r="r" b="b"/>
            <a:pathLst>
              <a:path w="636270" h="677544">
                <a:moveTo>
                  <a:pt x="0" y="408304"/>
                </a:moveTo>
                <a:lnTo>
                  <a:pt x="13842" y="677417"/>
                </a:lnTo>
                <a:lnTo>
                  <a:pt x="282828" y="663575"/>
                </a:lnTo>
                <a:lnTo>
                  <a:pt x="202311" y="590803"/>
                </a:lnTo>
                <a:lnTo>
                  <a:pt x="301260" y="481075"/>
                </a:lnTo>
                <a:lnTo>
                  <a:pt x="80517" y="481075"/>
                </a:lnTo>
                <a:lnTo>
                  <a:pt x="0" y="408304"/>
                </a:lnTo>
                <a:close/>
              </a:path>
              <a:path w="636270" h="677544">
                <a:moveTo>
                  <a:pt x="514223" y="0"/>
                </a:moveTo>
                <a:lnTo>
                  <a:pt x="80517" y="481075"/>
                </a:lnTo>
                <a:lnTo>
                  <a:pt x="301260" y="481075"/>
                </a:lnTo>
                <a:lnTo>
                  <a:pt x="636015" y="109854"/>
                </a:lnTo>
                <a:lnTo>
                  <a:pt x="514223" y="0"/>
                </a:lnTo>
                <a:close/>
              </a:path>
            </a:pathLst>
          </a:custGeom>
          <a:solidFill>
            <a:srgbClr val="000000"/>
          </a:solidFill>
        </p:spPr>
        <p:txBody>
          <a:bodyPr wrap="square" lIns="0" tIns="0" rIns="0" bIns="0" rtlCol="0"/>
          <a:lstStyle/>
          <a:p>
            <a:endParaRPr/>
          </a:p>
        </p:txBody>
      </p:sp>
      <p:sp>
        <p:nvSpPr>
          <p:cNvPr id="9" name="object 9"/>
          <p:cNvSpPr/>
          <p:nvPr/>
        </p:nvSpPr>
        <p:spPr>
          <a:xfrm>
            <a:off x="4471034" y="1977644"/>
            <a:ext cx="636270" cy="677545"/>
          </a:xfrm>
          <a:custGeom>
            <a:avLst/>
            <a:gdLst/>
            <a:ahLst/>
            <a:cxnLst/>
            <a:rect l="l" t="t" r="r" b="b"/>
            <a:pathLst>
              <a:path w="636270" h="677544">
                <a:moveTo>
                  <a:pt x="0" y="408304"/>
                </a:moveTo>
                <a:lnTo>
                  <a:pt x="80517" y="481075"/>
                </a:lnTo>
                <a:lnTo>
                  <a:pt x="514223" y="0"/>
                </a:lnTo>
                <a:lnTo>
                  <a:pt x="636015" y="109854"/>
                </a:lnTo>
                <a:lnTo>
                  <a:pt x="202311" y="590803"/>
                </a:lnTo>
                <a:lnTo>
                  <a:pt x="282828" y="663575"/>
                </a:lnTo>
                <a:lnTo>
                  <a:pt x="13842" y="677417"/>
                </a:lnTo>
                <a:lnTo>
                  <a:pt x="0" y="408304"/>
                </a:lnTo>
                <a:close/>
              </a:path>
            </a:pathLst>
          </a:custGeom>
          <a:ln w="25400">
            <a:solidFill>
              <a:srgbClr val="000000"/>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04" y="3810"/>
            <a:ext cx="819785" cy="819150"/>
          </a:xfrm>
          <a:custGeom>
            <a:avLst/>
            <a:gdLst/>
            <a:ahLst/>
            <a:cxnLst/>
            <a:rect l="l" t="t" r="r" b="b"/>
            <a:pathLst>
              <a:path w="819785" h="819150">
                <a:moveTo>
                  <a:pt x="819655" y="0"/>
                </a:moveTo>
                <a:lnTo>
                  <a:pt x="505" y="0"/>
                </a:lnTo>
                <a:lnTo>
                  <a:pt x="0" y="819150"/>
                </a:lnTo>
                <a:lnTo>
                  <a:pt x="505" y="819150"/>
                </a:lnTo>
                <a:lnTo>
                  <a:pt x="48635"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29"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FF9F1">
              <a:alpha val="32940"/>
            </a:srgbClr>
          </a:solidFill>
        </p:spPr>
        <p:txBody>
          <a:bodyPr wrap="square" lIns="0" tIns="0" rIns="0" bIns="0" rtlCol="0"/>
          <a:lstStyle/>
          <a:p>
            <a:endParaRPr/>
          </a:p>
        </p:txBody>
      </p:sp>
      <p:sp>
        <p:nvSpPr>
          <p:cNvPr id="3" name="object 3"/>
          <p:cNvSpPr/>
          <p:nvPr/>
        </p:nvSpPr>
        <p:spPr>
          <a:xfrm>
            <a:off x="3304" y="3810"/>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29"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5" y="817759"/>
                </a:lnTo>
                <a:lnTo>
                  <a:pt x="505" y="819150"/>
                </a:lnTo>
                <a:lnTo>
                  <a:pt x="336" y="819150"/>
                </a:lnTo>
                <a:lnTo>
                  <a:pt x="168" y="819150"/>
                </a:lnTo>
                <a:lnTo>
                  <a:pt x="0" y="819150"/>
                </a:lnTo>
                <a:lnTo>
                  <a:pt x="505" y="0"/>
                </a:lnTo>
                <a:lnTo>
                  <a:pt x="819655" y="0"/>
                </a:lnTo>
                <a:close/>
              </a:path>
            </a:pathLst>
          </a:custGeom>
          <a:ln w="3175">
            <a:solidFill>
              <a:srgbClr val="DAC294"/>
            </a:solidFill>
          </a:ln>
        </p:spPr>
        <p:txBody>
          <a:bodyPr wrap="square" lIns="0" tIns="0" rIns="0" bIns="0" rtlCol="0"/>
          <a:lstStyle/>
          <a:p>
            <a:endParaRPr/>
          </a:p>
        </p:txBody>
      </p:sp>
      <p:sp>
        <p:nvSpPr>
          <p:cNvPr id="4" name="object 4"/>
          <p:cNvSpPr/>
          <p:nvPr/>
        </p:nvSpPr>
        <p:spPr>
          <a:xfrm>
            <a:off x="128015" y="6095"/>
            <a:ext cx="1784604"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9163" y="21335"/>
            <a:ext cx="1702435" cy="1702435"/>
          </a:xfrm>
          <a:custGeom>
            <a:avLst/>
            <a:gdLst/>
            <a:ahLst/>
            <a:cxnLst/>
            <a:rect l="l" t="t" r="r" b="b"/>
            <a:pathLst>
              <a:path w="1702435" h="1702435">
                <a:moveTo>
                  <a:pt x="0" y="851154"/>
                </a:moveTo>
                <a:lnTo>
                  <a:pt x="1347" y="802859"/>
                </a:lnTo>
                <a:lnTo>
                  <a:pt x="5341" y="755271"/>
                </a:lnTo>
                <a:lnTo>
                  <a:pt x="11910" y="708461"/>
                </a:lnTo>
                <a:lnTo>
                  <a:pt x="20983" y="662500"/>
                </a:lnTo>
                <a:lnTo>
                  <a:pt x="32487" y="617462"/>
                </a:lnTo>
                <a:lnTo>
                  <a:pt x="46350" y="573417"/>
                </a:lnTo>
                <a:lnTo>
                  <a:pt x="62501" y="530438"/>
                </a:lnTo>
                <a:lnTo>
                  <a:pt x="80868" y="488596"/>
                </a:lnTo>
                <a:lnTo>
                  <a:pt x="101378" y="447964"/>
                </a:lnTo>
                <a:lnTo>
                  <a:pt x="123961" y="408613"/>
                </a:lnTo>
                <a:lnTo>
                  <a:pt x="148543" y="370615"/>
                </a:lnTo>
                <a:lnTo>
                  <a:pt x="175055" y="334042"/>
                </a:lnTo>
                <a:lnTo>
                  <a:pt x="203422" y="298966"/>
                </a:lnTo>
                <a:lnTo>
                  <a:pt x="233574" y="265459"/>
                </a:lnTo>
                <a:lnTo>
                  <a:pt x="265439" y="233593"/>
                </a:lnTo>
                <a:lnTo>
                  <a:pt x="298945" y="203439"/>
                </a:lnTo>
                <a:lnTo>
                  <a:pt x="334020" y="175070"/>
                </a:lnTo>
                <a:lnTo>
                  <a:pt x="370593" y="148557"/>
                </a:lnTo>
                <a:lnTo>
                  <a:pt x="408590" y="123973"/>
                </a:lnTo>
                <a:lnTo>
                  <a:pt x="447941" y="101388"/>
                </a:lnTo>
                <a:lnTo>
                  <a:pt x="488574" y="80876"/>
                </a:lnTo>
                <a:lnTo>
                  <a:pt x="530417" y="62508"/>
                </a:lnTo>
                <a:lnTo>
                  <a:pt x="573397" y="46355"/>
                </a:lnTo>
                <a:lnTo>
                  <a:pt x="617444" y="32490"/>
                </a:lnTo>
                <a:lnTo>
                  <a:pt x="662485" y="20985"/>
                </a:lnTo>
                <a:lnTo>
                  <a:pt x="708448" y="11912"/>
                </a:lnTo>
                <a:lnTo>
                  <a:pt x="755262" y="5342"/>
                </a:lnTo>
                <a:lnTo>
                  <a:pt x="802854" y="1347"/>
                </a:lnTo>
                <a:lnTo>
                  <a:pt x="851154" y="0"/>
                </a:lnTo>
                <a:lnTo>
                  <a:pt x="899448" y="1347"/>
                </a:lnTo>
                <a:lnTo>
                  <a:pt x="947036" y="5342"/>
                </a:lnTo>
                <a:lnTo>
                  <a:pt x="993846" y="11912"/>
                </a:lnTo>
                <a:lnTo>
                  <a:pt x="1039807" y="20985"/>
                </a:lnTo>
                <a:lnTo>
                  <a:pt x="1084845" y="32490"/>
                </a:lnTo>
                <a:lnTo>
                  <a:pt x="1128890" y="46355"/>
                </a:lnTo>
                <a:lnTo>
                  <a:pt x="1171869" y="62508"/>
                </a:lnTo>
                <a:lnTo>
                  <a:pt x="1213711" y="80876"/>
                </a:lnTo>
                <a:lnTo>
                  <a:pt x="1254343" y="101388"/>
                </a:lnTo>
                <a:lnTo>
                  <a:pt x="1293694" y="123973"/>
                </a:lnTo>
                <a:lnTo>
                  <a:pt x="1331692" y="148557"/>
                </a:lnTo>
                <a:lnTo>
                  <a:pt x="1368265" y="175070"/>
                </a:lnTo>
                <a:lnTo>
                  <a:pt x="1403341" y="203439"/>
                </a:lnTo>
                <a:lnTo>
                  <a:pt x="1436848" y="233593"/>
                </a:lnTo>
                <a:lnTo>
                  <a:pt x="1468714" y="265459"/>
                </a:lnTo>
                <a:lnTo>
                  <a:pt x="1498868" y="298966"/>
                </a:lnTo>
                <a:lnTo>
                  <a:pt x="1527237" y="334042"/>
                </a:lnTo>
                <a:lnTo>
                  <a:pt x="1553750" y="370615"/>
                </a:lnTo>
                <a:lnTo>
                  <a:pt x="1578334" y="408613"/>
                </a:lnTo>
                <a:lnTo>
                  <a:pt x="1600919" y="447964"/>
                </a:lnTo>
                <a:lnTo>
                  <a:pt x="1621431" y="488596"/>
                </a:lnTo>
                <a:lnTo>
                  <a:pt x="1639799" y="530438"/>
                </a:lnTo>
                <a:lnTo>
                  <a:pt x="1655952" y="573417"/>
                </a:lnTo>
                <a:lnTo>
                  <a:pt x="1669817" y="617462"/>
                </a:lnTo>
                <a:lnTo>
                  <a:pt x="1681322" y="662500"/>
                </a:lnTo>
                <a:lnTo>
                  <a:pt x="1690395" y="708461"/>
                </a:lnTo>
                <a:lnTo>
                  <a:pt x="1696965" y="755271"/>
                </a:lnTo>
                <a:lnTo>
                  <a:pt x="1700960" y="802859"/>
                </a:lnTo>
                <a:lnTo>
                  <a:pt x="1702308" y="851154"/>
                </a:lnTo>
                <a:lnTo>
                  <a:pt x="1700960" y="899448"/>
                </a:lnTo>
                <a:lnTo>
                  <a:pt x="1696965" y="947036"/>
                </a:lnTo>
                <a:lnTo>
                  <a:pt x="1690395" y="993846"/>
                </a:lnTo>
                <a:lnTo>
                  <a:pt x="1681322" y="1039807"/>
                </a:lnTo>
                <a:lnTo>
                  <a:pt x="1669817" y="1084845"/>
                </a:lnTo>
                <a:lnTo>
                  <a:pt x="1655952" y="1128890"/>
                </a:lnTo>
                <a:lnTo>
                  <a:pt x="1639799" y="1171869"/>
                </a:lnTo>
                <a:lnTo>
                  <a:pt x="1621431" y="1213711"/>
                </a:lnTo>
                <a:lnTo>
                  <a:pt x="1600919" y="1254343"/>
                </a:lnTo>
                <a:lnTo>
                  <a:pt x="1578334" y="1293694"/>
                </a:lnTo>
                <a:lnTo>
                  <a:pt x="1553750" y="1331692"/>
                </a:lnTo>
                <a:lnTo>
                  <a:pt x="1527237" y="1368265"/>
                </a:lnTo>
                <a:lnTo>
                  <a:pt x="1498868" y="1403341"/>
                </a:lnTo>
                <a:lnTo>
                  <a:pt x="1468714" y="1436848"/>
                </a:lnTo>
                <a:lnTo>
                  <a:pt x="1436848" y="1468714"/>
                </a:lnTo>
                <a:lnTo>
                  <a:pt x="1403341" y="1498868"/>
                </a:lnTo>
                <a:lnTo>
                  <a:pt x="1368265" y="1527237"/>
                </a:lnTo>
                <a:lnTo>
                  <a:pt x="1331692" y="1553750"/>
                </a:lnTo>
                <a:lnTo>
                  <a:pt x="1293694" y="1578334"/>
                </a:lnTo>
                <a:lnTo>
                  <a:pt x="1254343" y="1600919"/>
                </a:lnTo>
                <a:lnTo>
                  <a:pt x="1213711" y="1621431"/>
                </a:lnTo>
                <a:lnTo>
                  <a:pt x="1171869" y="1639799"/>
                </a:lnTo>
                <a:lnTo>
                  <a:pt x="1128890" y="1655952"/>
                </a:lnTo>
                <a:lnTo>
                  <a:pt x="1084845" y="1669817"/>
                </a:lnTo>
                <a:lnTo>
                  <a:pt x="1039807" y="1681322"/>
                </a:lnTo>
                <a:lnTo>
                  <a:pt x="993846" y="1690395"/>
                </a:lnTo>
                <a:lnTo>
                  <a:pt x="947036" y="1696965"/>
                </a:lnTo>
                <a:lnTo>
                  <a:pt x="899448" y="1700960"/>
                </a:lnTo>
                <a:lnTo>
                  <a:pt x="851154" y="1702308"/>
                </a:lnTo>
                <a:lnTo>
                  <a:pt x="802854" y="1700960"/>
                </a:lnTo>
                <a:lnTo>
                  <a:pt x="755262" y="1696965"/>
                </a:lnTo>
                <a:lnTo>
                  <a:pt x="708448" y="1690395"/>
                </a:lnTo>
                <a:lnTo>
                  <a:pt x="662485" y="1681322"/>
                </a:lnTo>
                <a:lnTo>
                  <a:pt x="617444" y="1669817"/>
                </a:lnTo>
                <a:lnTo>
                  <a:pt x="573397" y="1655952"/>
                </a:lnTo>
                <a:lnTo>
                  <a:pt x="530417" y="1639799"/>
                </a:lnTo>
                <a:lnTo>
                  <a:pt x="488574" y="1621431"/>
                </a:lnTo>
                <a:lnTo>
                  <a:pt x="447941" y="1600919"/>
                </a:lnTo>
                <a:lnTo>
                  <a:pt x="408590" y="1578334"/>
                </a:lnTo>
                <a:lnTo>
                  <a:pt x="370593" y="1553750"/>
                </a:lnTo>
                <a:lnTo>
                  <a:pt x="334020" y="1527237"/>
                </a:lnTo>
                <a:lnTo>
                  <a:pt x="298945" y="1498868"/>
                </a:lnTo>
                <a:lnTo>
                  <a:pt x="265439" y="1468714"/>
                </a:lnTo>
                <a:lnTo>
                  <a:pt x="233574" y="1436848"/>
                </a:lnTo>
                <a:lnTo>
                  <a:pt x="203422" y="1403341"/>
                </a:lnTo>
                <a:lnTo>
                  <a:pt x="175055" y="1368265"/>
                </a:lnTo>
                <a:lnTo>
                  <a:pt x="148543" y="1331692"/>
                </a:lnTo>
                <a:lnTo>
                  <a:pt x="123961" y="1293694"/>
                </a:lnTo>
                <a:lnTo>
                  <a:pt x="101378" y="1254343"/>
                </a:lnTo>
                <a:lnTo>
                  <a:pt x="80868" y="1213711"/>
                </a:lnTo>
                <a:lnTo>
                  <a:pt x="62501" y="1171869"/>
                </a:lnTo>
                <a:lnTo>
                  <a:pt x="46350" y="1128890"/>
                </a:lnTo>
                <a:lnTo>
                  <a:pt x="32487" y="1084845"/>
                </a:lnTo>
                <a:lnTo>
                  <a:pt x="20983" y="1039807"/>
                </a:lnTo>
                <a:lnTo>
                  <a:pt x="11910" y="993846"/>
                </a:lnTo>
                <a:lnTo>
                  <a:pt x="5341" y="947036"/>
                </a:lnTo>
                <a:lnTo>
                  <a:pt x="1347" y="899448"/>
                </a:lnTo>
                <a:lnTo>
                  <a:pt x="0" y="851154"/>
                </a:lnTo>
                <a:close/>
              </a:path>
            </a:pathLst>
          </a:custGeom>
          <a:ln w="27432">
            <a:solidFill>
              <a:srgbClr val="FFF5D4"/>
            </a:solidFill>
          </a:ln>
        </p:spPr>
        <p:txBody>
          <a:bodyPr wrap="square" lIns="0" tIns="0" rIns="0" bIns="0" rtlCol="0"/>
          <a:lstStyle/>
          <a:p>
            <a:endParaRPr/>
          </a:p>
        </p:txBody>
      </p:sp>
      <p:sp>
        <p:nvSpPr>
          <p:cNvPr id="6" name="object 6"/>
          <p:cNvSpPr/>
          <p:nvPr/>
        </p:nvSpPr>
        <p:spPr>
          <a:xfrm>
            <a:off x="172212" y="1045463"/>
            <a:ext cx="1155192" cy="11506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7319" y="1050633"/>
            <a:ext cx="1116813" cy="11114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close/>
              </a:path>
            </a:pathLst>
          </a:custGeom>
          <a:ln w="7349">
            <a:solidFill>
              <a:srgbClr val="CFB687"/>
            </a:solidFill>
          </a:ln>
        </p:spPr>
        <p:txBody>
          <a:bodyPr wrap="square" lIns="0" tIns="0" rIns="0" bIns="0" rtlCol="0"/>
          <a:lstStyle/>
          <a:p>
            <a:endParaRPr/>
          </a:p>
        </p:txBody>
      </p:sp>
      <p:sp>
        <p:nvSpPr>
          <p:cNvPr id="9" name="object 9"/>
          <p:cNvSpPr/>
          <p:nvPr/>
        </p:nvSpPr>
        <p:spPr>
          <a:xfrm>
            <a:off x="317958" y="1181524"/>
            <a:ext cx="855980" cy="850265"/>
          </a:xfrm>
          <a:custGeom>
            <a:avLst/>
            <a:gdLst/>
            <a:ahLst/>
            <a:cxnLst/>
            <a:rect l="l" t="t" r="r" b="b"/>
            <a:pathLst>
              <a:path w="855980" h="850264">
                <a:moveTo>
                  <a:pt x="89838" y="155150"/>
                </a:moveTo>
                <a:lnTo>
                  <a:pt x="63217" y="192564"/>
                </a:lnTo>
                <a:lnTo>
                  <a:pt x="41317" y="231919"/>
                </a:lnTo>
                <a:lnTo>
                  <a:pt x="24090" y="272849"/>
                </a:lnTo>
                <a:lnTo>
                  <a:pt x="11493" y="314989"/>
                </a:lnTo>
                <a:lnTo>
                  <a:pt x="3478" y="357973"/>
                </a:lnTo>
                <a:lnTo>
                  <a:pt x="0" y="401436"/>
                </a:lnTo>
                <a:lnTo>
                  <a:pt x="1012" y="445012"/>
                </a:lnTo>
                <a:lnTo>
                  <a:pt x="6469" y="488336"/>
                </a:lnTo>
                <a:lnTo>
                  <a:pt x="16325" y="531041"/>
                </a:lnTo>
                <a:lnTo>
                  <a:pt x="30534" y="572763"/>
                </a:lnTo>
                <a:lnTo>
                  <a:pt x="49050" y="613136"/>
                </a:lnTo>
                <a:lnTo>
                  <a:pt x="71827" y="651795"/>
                </a:lnTo>
                <a:lnTo>
                  <a:pt x="98819" y="688373"/>
                </a:lnTo>
                <a:lnTo>
                  <a:pt x="129979" y="722506"/>
                </a:lnTo>
                <a:lnTo>
                  <a:pt x="165264" y="753828"/>
                </a:lnTo>
                <a:lnTo>
                  <a:pt x="203626" y="781288"/>
                </a:lnTo>
                <a:lnTo>
                  <a:pt x="243815" y="804104"/>
                </a:lnTo>
                <a:lnTo>
                  <a:pt x="285462" y="822312"/>
                </a:lnTo>
                <a:lnTo>
                  <a:pt x="328203" y="835949"/>
                </a:lnTo>
                <a:lnTo>
                  <a:pt x="371670" y="845051"/>
                </a:lnTo>
                <a:lnTo>
                  <a:pt x="415497" y="849655"/>
                </a:lnTo>
                <a:lnTo>
                  <a:pt x="459319" y="849796"/>
                </a:lnTo>
                <a:lnTo>
                  <a:pt x="502768" y="845511"/>
                </a:lnTo>
                <a:lnTo>
                  <a:pt x="545478" y="836837"/>
                </a:lnTo>
                <a:lnTo>
                  <a:pt x="587084" y="823809"/>
                </a:lnTo>
                <a:lnTo>
                  <a:pt x="627219" y="806465"/>
                </a:lnTo>
                <a:lnTo>
                  <a:pt x="665516" y="784840"/>
                </a:lnTo>
                <a:lnTo>
                  <a:pt x="701609" y="758971"/>
                </a:lnTo>
                <a:lnTo>
                  <a:pt x="735133" y="728894"/>
                </a:lnTo>
                <a:lnTo>
                  <a:pt x="765720" y="694646"/>
                </a:lnTo>
                <a:lnTo>
                  <a:pt x="792343" y="657209"/>
                </a:lnTo>
                <a:lnTo>
                  <a:pt x="814245" y="617838"/>
                </a:lnTo>
                <a:lnTo>
                  <a:pt x="831472" y="576897"/>
                </a:lnTo>
                <a:lnTo>
                  <a:pt x="844071" y="534752"/>
                </a:lnTo>
                <a:lnTo>
                  <a:pt x="852086" y="491766"/>
                </a:lnTo>
                <a:lnTo>
                  <a:pt x="855565" y="448304"/>
                </a:lnTo>
                <a:lnTo>
                  <a:pt x="854552" y="404733"/>
                </a:lnTo>
                <a:lnTo>
                  <a:pt x="849095" y="361416"/>
                </a:lnTo>
                <a:lnTo>
                  <a:pt x="839239" y="318718"/>
                </a:lnTo>
                <a:lnTo>
                  <a:pt x="825030" y="277004"/>
                </a:lnTo>
                <a:lnTo>
                  <a:pt x="806515" y="236639"/>
                </a:lnTo>
                <a:lnTo>
                  <a:pt x="783739" y="197988"/>
                </a:lnTo>
                <a:lnTo>
                  <a:pt x="756748" y="161416"/>
                </a:lnTo>
                <a:lnTo>
                  <a:pt x="725589" y="127288"/>
                </a:lnTo>
                <a:lnTo>
                  <a:pt x="690307" y="95968"/>
                </a:lnTo>
                <a:lnTo>
                  <a:pt x="651942" y="68508"/>
                </a:lnTo>
                <a:lnTo>
                  <a:pt x="611752" y="45692"/>
                </a:lnTo>
                <a:lnTo>
                  <a:pt x="570102" y="27483"/>
                </a:lnTo>
                <a:lnTo>
                  <a:pt x="527360" y="13846"/>
                </a:lnTo>
                <a:lnTo>
                  <a:pt x="483892" y="4744"/>
                </a:lnTo>
                <a:lnTo>
                  <a:pt x="440064" y="141"/>
                </a:lnTo>
                <a:lnTo>
                  <a:pt x="396241" y="0"/>
                </a:lnTo>
                <a:lnTo>
                  <a:pt x="352791" y="4284"/>
                </a:lnTo>
                <a:lnTo>
                  <a:pt x="310080" y="12959"/>
                </a:lnTo>
                <a:lnTo>
                  <a:pt x="268474" y="25986"/>
                </a:lnTo>
                <a:lnTo>
                  <a:pt x="228339" y="43330"/>
                </a:lnTo>
                <a:lnTo>
                  <a:pt x="190042" y="64955"/>
                </a:lnTo>
                <a:lnTo>
                  <a:pt x="153949" y="90824"/>
                </a:lnTo>
                <a:lnTo>
                  <a:pt x="120425" y="120901"/>
                </a:lnTo>
                <a:lnTo>
                  <a:pt x="89838" y="155150"/>
                </a:lnTo>
                <a:close/>
              </a:path>
            </a:pathLst>
          </a:custGeom>
          <a:ln w="7349">
            <a:solidFill>
              <a:srgbClr val="CFB687"/>
            </a:solidFill>
          </a:ln>
        </p:spPr>
        <p:txBody>
          <a:bodyPr wrap="square" lIns="0" tIns="0" rIns="0" bIns="0" rtlCol="0"/>
          <a:lstStyle/>
          <a:p>
            <a:endParaRPr/>
          </a:p>
        </p:txBody>
      </p:sp>
      <p:sp>
        <p:nvSpPr>
          <p:cNvPr id="10" name="object 10"/>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11" name="object 11"/>
          <p:cNvSpPr/>
          <p:nvPr/>
        </p:nvSpPr>
        <p:spPr>
          <a:xfrm>
            <a:off x="935736" y="0"/>
            <a:ext cx="155447" cy="68580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13" name="object 13"/>
          <p:cNvSpPr/>
          <p:nvPr/>
        </p:nvSpPr>
        <p:spPr>
          <a:xfrm>
            <a:off x="1066800" y="1219200"/>
            <a:ext cx="7924800" cy="548640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911095" y="373379"/>
            <a:ext cx="6545580" cy="1136903"/>
          </a:xfrm>
          <a:prstGeom prst="rect">
            <a:avLst/>
          </a:prstGeom>
          <a:blipFill>
            <a:blip r:embed="rId7" cstate="print"/>
            <a:stretch>
              <a:fillRect/>
            </a:stretch>
          </a:blipFill>
        </p:spPr>
        <p:txBody>
          <a:bodyPr wrap="square" lIns="0" tIns="0" rIns="0" bIns="0" rtlCol="0"/>
          <a:lstStyle/>
          <a:p>
            <a:endParaRPr/>
          </a:p>
        </p:txBody>
      </p:sp>
      <p:sp>
        <p:nvSpPr>
          <p:cNvPr id="15" name="object 15"/>
          <p:cNvSpPr txBox="1">
            <a:spLocks noGrp="1"/>
          </p:cNvSpPr>
          <p:nvPr>
            <p:ph type="title"/>
          </p:nvPr>
        </p:nvSpPr>
        <p:spPr>
          <a:xfrm>
            <a:off x="2238501" y="515238"/>
            <a:ext cx="5891530" cy="635000"/>
          </a:xfrm>
          <a:prstGeom prst="rect">
            <a:avLst/>
          </a:prstGeom>
        </p:spPr>
        <p:txBody>
          <a:bodyPr vert="horz" wrap="square" lIns="0" tIns="12065" rIns="0" bIns="0" rtlCol="0">
            <a:spAutoFit/>
          </a:bodyPr>
          <a:lstStyle/>
          <a:p>
            <a:pPr marL="12700">
              <a:lnSpc>
                <a:spcPct val="100000"/>
              </a:lnSpc>
              <a:spcBef>
                <a:spcPts val="95"/>
              </a:spcBef>
            </a:pPr>
            <a:r>
              <a:rPr spc="-5" dirty="0"/>
              <a:t>DRAINAGE OF</a:t>
            </a:r>
            <a:r>
              <a:rPr spc="-65" dirty="0"/>
              <a:t> </a:t>
            </a:r>
            <a:r>
              <a:rPr spc="-5" dirty="0"/>
              <a:t>SINUSES</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412747" y="338327"/>
            <a:ext cx="7542276"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64538" y="490854"/>
            <a:ext cx="6837680" cy="680720"/>
          </a:xfrm>
          <a:prstGeom prst="rect">
            <a:avLst/>
          </a:prstGeom>
        </p:spPr>
        <p:txBody>
          <a:bodyPr vert="horz" wrap="square" lIns="0" tIns="12065" rIns="0" bIns="0" rtlCol="0">
            <a:spAutoFit/>
          </a:bodyPr>
          <a:lstStyle/>
          <a:p>
            <a:pPr marL="12700">
              <a:lnSpc>
                <a:spcPct val="100000"/>
              </a:lnSpc>
              <a:spcBef>
                <a:spcPts val="95"/>
              </a:spcBef>
            </a:pPr>
            <a:r>
              <a:rPr sz="4300" spc="-65" dirty="0"/>
              <a:t>OSTEOMEATAL</a:t>
            </a:r>
            <a:r>
              <a:rPr sz="4300" spc="-195" dirty="0"/>
              <a:t> </a:t>
            </a:r>
            <a:r>
              <a:rPr sz="4300" spc="-5" dirty="0"/>
              <a:t>COMPLEX</a:t>
            </a:r>
            <a:endParaRPr sz="4300"/>
          </a:p>
        </p:txBody>
      </p:sp>
      <p:sp>
        <p:nvSpPr>
          <p:cNvPr id="6" name="object 6"/>
          <p:cNvSpPr/>
          <p:nvPr/>
        </p:nvSpPr>
        <p:spPr>
          <a:xfrm>
            <a:off x="1079182" y="1525524"/>
            <a:ext cx="3721353" cy="422300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032375" y="1398778"/>
            <a:ext cx="3983990" cy="5238750"/>
          </a:xfrm>
          <a:prstGeom prst="rect">
            <a:avLst/>
          </a:prstGeom>
        </p:spPr>
        <p:txBody>
          <a:bodyPr vert="horz" wrap="square" lIns="0" tIns="12700" rIns="0" bIns="0" rtlCol="0">
            <a:spAutoFit/>
          </a:bodyPr>
          <a:lstStyle/>
          <a:p>
            <a:pPr marL="12700" marR="20320">
              <a:lnSpc>
                <a:spcPct val="100000"/>
              </a:lnSpc>
              <a:spcBef>
                <a:spcPts val="100"/>
              </a:spcBef>
            </a:pPr>
            <a:r>
              <a:rPr sz="1800" dirty="0">
                <a:latin typeface="Arial"/>
                <a:cs typeface="Arial"/>
              </a:rPr>
              <a:t>This </a:t>
            </a:r>
            <a:r>
              <a:rPr sz="1800" spc="-5" dirty="0">
                <a:latin typeface="Arial"/>
                <a:cs typeface="Arial"/>
              </a:rPr>
              <a:t>is the area bounded by </a:t>
            </a:r>
            <a:r>
              <a:rPr sz="1800" dirty="0">
                <a:latin typeface="Arial"/>
                <a:cs typeface="Arial"/>
              </a:rPr>
              <a:t>the </a:t>
            </a:r>
            <a:r>
              <a:rPr sz="1800" spc="-5" dirty="0">
                <a:latin typeface="Arial"/>
                <a:cs typeface="Arial"/>
              </a:rPr>
              <a:t>middle  turbiante </a:t>
            </a:r>
            <a:r>
              <a:rPr sz="1800" spc="-25" dirty="0">
                <a:latin typeface="Arial"/>
                <a:cs typeface="Arial"/>
              </a:rPr>
              <a:t>medially, </a:t>
            </a:r>
            <a:r>
              <a:rPr sz="1800" dirty="0">
                <a:latin typeface="Arial"/>
                <a:cs typeface="Arial"/>
              </a:rPr>
              <a:t>the </a:t>
            </a:r>
            <a:r>
              <a:rPr sz="1800" spc="-5" dirty="0">
                <a:latin typeface="Arial"/>
                <a:cs typeface="Arial"/>
              </a:rPr>
              <a:t>lamina  papyracea </a:t>
            </a:r>
            <a:r>
              <a:rPr sz="1800" spc="-20" dirty="0">
                <a:latin typeface="Arial"/>
                <a:cs typeface="Arial"/>
              </a:rPr>
              <a:t>laterally, </a:t>
            </a:r>
            <a:r>
              <a:rPr sz="1800" spc="-10" dirty="0">
                <a:latin typeface="Arial"/>
                <a:cs typeface="Arial"/>
              </a:rPr>
              <a:t>and </a:t>
            </a:r>
            <a:r>
              <a:rPr sz="1800" spc="-5" dirty="0">
                <a:latin typeface="Arial"/>
                <a:cs typeface="Arial"/>
              </a:rPr>
              <a:t>the basal  lamella superiorly and </a:t>
            </a:r>
            <a:r>
              <a:rPr sz="1800" spc="-20" dirty="0">
                <a:latin typeface="Arial"/>
                <a:cs typeface="Arial"/>
              </a:rPr>
              <a:t>posteriorly. </a:t>
            </a:r>
            <a:r>
              <a:rPr sz="1800" dirty="0">
                <a:latin typeface="Arial"/>
                <a:cs typeface="Arial"/>
              </a:rPr>
              <a:t>The  </a:t>
            </a:r>
            <a:r>
              <a:rPr sz="1800" spc="-5" dirty="0">
                <a:latin typeface="Arial"/>
                <a:cs typeface="Arial"/>
              </a:rPr>
              <a:t>inferior and anterior borders </a:t>
            </a:r>
            <a:r>
              <a:rPr sz="1800" dirty="0">
                <a:latin typeface="Arial"/>
                <a:cs typeface="Arial"/>
              </a:rPr>
              <a:t>of the  </a:t>
            </a:r>
            <a:r>
              <a:rPr sz="1800" spc="-5" dirty="0">
                <a:latin typeface="Arial"/>
                <a:cs typeface="Arial"/>
              </a:rPr>
              <a:t>osteomeatal complex are</a:t>
            </a:r>
            <a:r>
              <a:rPr sz="1800" spc="10" dirty="0">
                <a:latin typeface="Arial"/>
                <a:cs typeface="Arial"/>
              </a:rPr>
              <a:t> </a:t>
            </a:r>
            <a:r>
              <a:rPr sz="1800" spc="-5" dirty="0">
                <a:latin typeface="Arial"/>
                <a:cs typeface="Arial"/>
              </a:rPr>
              <a:t>open.</a:t>
            </a:r>
            <a:endParaRPr sz="1800">
              <a:latin typeface="Arial"/>
              <a:cs typeface="Arial"/>
            </a:endParaRPr>
          </a:p>
          <a:p>
            <a:pPr>
              <a:lnSpc>
                <a:spcPct val="100000"/>
              </a:lnSpc>
              <a:spcBef>
                <a:spcPts val="35"/>
              </a:spcBef>
            </a:pPr>
            <a:endParaRPr sz="1850">
              <a:latin typeface="Times New Roman"/>
              <a:cs typeface="Times New Roman"/>
            </a:endParaRPr>
          </a:p>
          <a:p>
            <a:pPr marL="12700">
              <a:lnSpc>
                <a:spcPct val="100000"/>
              </a:lnSpc>
            </a:pPr>
            <a:r>
              <a:rPr sz="1800" dirty="0">
                <a:latin typeface="Arial"/>
                <a:cs typeface="Arial"/>
              </a:rPr>
              <a:t>This </a:t>
            </a:r>
            <a:r>
              <a:rPr sz="1800" spc="-5" dirty="0">
                <a:latin typeface="Arial"/>
                <a:cs typeface="Arial"/>
              </a:rPr>
              <a:t>is in </a:t>
            </a:r>
            <a:r>
              <a:rPr sz="1800" dirty="0">
                <a:latin typeface="Arial"/>
                <a:cs typeface="Arial"/>
              </a:rPr>
              <a:t>fact </a:t>
            </a:r>
            <a:r>
              <a:rPr sz="1800" spc="-5" dirty="0">
                <a:latin typeface="Arial"/>
                <a:cs typeface="Arial"/>
              </a:rPr>
              <a:t>a narrow</a:t>
            </a:r>
            <a:r>
              <a:rPr sz="1800" spc="15" dirty="0">
                <a:latin typeface="Arial"/>
                <a:cs typeface="Arial"/>
              </a:rPr>
              <a:t> </a:t>
            </a:r>
            <a:r>
              <a:rPr sz="1800" spc="-5" dirty="0">
                <a:latin typeface="Arial"/>
                <a:cs typeface="Arial"/>
              </a:rPr>
              <a:t>anatomical</a:t>
            </a:r>
            <a:endParaRPr sz="1800">
              <a:latin typeface="Arial"/>
              <a:cs typeface="Arial"/>
            </a:endParaRPr>
          </a:p>
          <a:p>
            <a:pPr marL="12700">
              <a:lnSpc>
                <a:spcPct val="100000"/>
              </a:lnSpc>
            </a:pPr>
            <a:r>
              <a:rPr sz="1800" spc="-5" dirty="0">
                <a:latin typeface="Arial"/>
                <a:cs typeface="Arial"/>
              </a:rPr>
              <a:t>region consisting </a:t>
            </a:r>
            <a:r>
              <a:rPr sz="1800" dirty="0">
                <a:latin typeface="Arial"/>
                <a:cs typeface="Arial"/>
              </a:rPr>
              <a:t>of</a:t>
            </a:r>
            <a:r>
              <a:rPr sz="1800" spc="25" dirty="0">
                <a:latin typeface="Arial"/>
                <a:cs typeface="Arial"/>
              </a:rPr>
              <a:t> </a:t>
            </a:r>
            <a:r>
              <a:rPr sz="1800" dirty="0">
                <a:latin typeface="Arial"/>
                <a:cs typeface="Arial"/>
              </a:rPr>
              <a:t>:</a:t>
            </a:r>
            <a:endParaRPr sz="1800">
              <a:latin typeface="Arial"/>
              <a:cs typeface="Arial"/>
            </a:endParaRPr>
          </a:p>
          <a:p>
            <a:pPr marL="12700" marR="478155">
              <a:lnSpc>
                <a:spcPct val="100000"/>
              </a:lnSpc>
              <a:buAutoNum type="arabicPeriod"/>
              <a:tabLst>
                <a:tab pos="267335" algn="l"/>
              </a:tabLst>
            </a:pPr>
            <a:r>
              <a:rPr sz="1800" spc="-5" dirty="0">
                <a:latin typeface="Arial"/>
                <a:cs typeface="Arial"/>
              </a:rPr>
              <a:t>Multiple bony </a:t>
            </a:r>
            <a:r>
              <a:rPr sz="1800" dirty="0">
                <a:latin typeface="Arial"/>
                <a:cs typeface="Arial"/>
              </a:rPr>
              <a:t>structures </a:t>
            </a:r>
            <a:r>
              <a:rPr sz="1800" spc="-5" dirty="0">
                <a:latin typeface="Arial"/>
                <a:cs typeface="Arial"/>
              </a:rPr>
              <a:t>(Middle  turbinate, uncinate process, Bulla  ethmoidalis)</a:t>
            </a:r>
            <a:endParaRPr sz="1800">
              <a:latin typeface="Arial"/>
              <a:cs typeface="Arial"/>
            </a:endParaRPr>
          </a:p>
          <a:p>
            <a:pPr>
              <a:lnSpc>
                <a:spcPct val="100000"/>
              </a:lnSpc>
              <a:spcBef>
                <a:spcPts val="35"/>
              </a:spcBef>
              <a:buFont typeface="Arial"/>
              <a:buAutoNum type="arabicPeriod"/>
            </a:pPr>
            <a:endParaRPr sz="1850">
              <a:latin typeface="Times New Roman"/>
              <a:cs typeface="Times New Roman"/>
            </a:endParaRPr>
          </a:p>
          <a:p>
            <a:pPr marL="12700" marR="814705">
              <a:lnSpc>
                <a:spcPct val="100000"/>
              </a:lnSpc>
              <a:buAutoNum type="arabicPeriod"/>
              <a:tabLst>
                <a:tab pos="254000" algn="l"/>
              </a:tabLst>
            </a:pPr>
            <a:r>
              <a:rPr sz="1800" dirty="0">
                <a:latin typeface="Arial"/>
                <a:cs typeface="Arial"/>
              </a:rPr>
              <a:t>Air </a:t>
            </a:r>
            <a:r>
              <a:rPr sz="1800" spc="-5" dirty="0">
                <a:latin typeface="Arial"/>
                <a:cs typeface="Arial"/>
              </a:rPr>
              <a:t>spaces </a:t>
            </a:r>
            <a:r>
              <a:rPr sz="1800" dirty="0">
                <a:latin typeface="Arial"/>
                <a:cs typeface="Arial"/>
              </a:rPr>
              <a:t>(Frontal recess,  </a:t>
            </a:r>
            <a:r>
              <a:rPr sz="1800" spc="-5" dirty="0">
                <a:latin typeface="Arial"/>
                <a:cs typeface="Arial"/>
              </a:rPr>
              <a:t>ethmoidal infundibulum, middle  meatus)</a:t>
            </a:r>
            <a:endParaRPr sz="1800">
              <a:latin typeface="Arial"/>
              <a:cs typeface="Arial"/>
            </a:endParaRPr>
          </a:p>
          <a:p>
            <a:pPr>
              <a:lnSpc>
                <a:spcPct val="100000"/>
              </a:lnSpc>
              <a:spcBef>
                <a:spcPts val="35"/>
              </a:spcBef>
              <a:buFont typeface="Arial"/>
              <a:buAutoNum type="arabicPeriod"/>
            </a:pPr>
            <a:endParaRPr sz="1850">
              <a:latin typeface="Times New Roman"/>
              <a:cs typeface="Times New Roman"/>
            </a:endParaRPr>
          </a:p>
          <a:p>
            <a:pPr marL="12700" marR="5080">
              <a:lnSpc>
                <a:spcPct val="100000"/>
              </a:lnSpc>
              <a:buAutoNum type="arabicPeriod"/>
              <a:tabLst>
                <a:tab pos="267335" algn="l"/>
              </a:tabLst>
            </a:pPr>
            <a:r>
              <a:rPr sz="1800" dirty="0">
                <a:latin typeface="Arial"/>
                <a:cs typeface="Arial"/>
              </a:rPr>
              <a:t>Ostia of </a:t>
            </a:r>
            <a:r>
              <a:rPr sz="1800" spc="-5" dirty="0">
                <a:latin typeface="Arial"/>
                <a:cs typeface="Arial"/>
              </a:rPr>
              <a:t>anterior ethmoidal, maxillary  and </a:t>
            </a:r>
            <a:r>
              <a:rPr sz="1800" dirty="0">
                <a:latin typeface="Arial"/>
                <a:cs typeface="Arial"/>
              </a:rPr>
              <a:t>frontal</a:t>
            </a:r>
            <a:r>
              <a:rPr sz="1800" spc="-5" dirty="0">
                <a:latin typeface="Arial"/>
                <a:cs typeface="Arial"/>
              </a:rPr>
              <a:t> sinuses.</a:t>
            </a:r>
            <a:endParaRPr sz="18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88136" y="0"/>
            <a:ext cx="8056245" cy="6858000"/>
          </a:xfrm>
          <a:custGeom>
            <a:avLst/>
            <a:gdLst/>
            <a:ahLst/>
            <a:cxnLst/>
            <a:rect l="l" t="t" r="r" b="b"/>
            <a:pathLst>
              <a:path w="8056245" h="6858000">
                <a:moveTo>
                  <a:pt x="0" y="6858000"/>
                </a:moveTo>
                <a:lnTo>
                  <a:pt x="8055863" y="6858000"/>
                </a:lnTo>
                <a:lnTo>
                  <a:pt x="8055863" y="0"/>
                </a:lnTo>
                <a:lnTo>
                  <a:pt x="0" y="0"/>
                </a:lnTo>
                <a:lnTo>
                  <a:pt x="0" y="6858000"/>
                </a:lnTo>
                <a:close/>
              </a:path>
            </a:pathLst>
          </a:custGeom>
          <a:solidFill>
            <a:srgbClr val="FFFFFF"/>
          </a:solidFill>
        </p:spPr>
        <p:txBody>
          <a:bodyPr wrap="square" lIns="0" tIns="0" rIns="0" bIns="0" rtlCol="0"/>
          <a:lstStyle/>
          <a:p>
            <a:endParaRPr/>
          </a:p>
        </p:txBody>
      </p:sp>
      <p:sp>
        <p:nvSpPr>
          <p:cNvPr id="3" name="object 3"/>
          <p:cNvSpPr/>
          <p:nvPr/>
        </p:nvSpPr>
        <p:spPr>
          <a:xfrm>
            <a:off x="935736" y="0"/>
            <a:ext cx="155447"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5" name="object 5"/>
          <p:cNvSpPr/>
          <p:nvPr/>
        </p:nvSpPr>
        <p:spPr>
          <a:xfrm>
            <a:off x="1676400" y="609600"/>
            <a:ext cx="6781800" cy="5638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435096" y="2851404"/>
            <a:ext cx="3264407" cy="13594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403091" y="3191255"/>
            <a:ext cx="3499104" cy="7711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505200" y="2895600"/>
            <a:ext cx="3124200" cy="1219200"/>
          </a:xfrm>
          <a:prstGeom prst="rect">
            <a:avLst/>
          </a:prstGeom>
          <a:blipFill>
            <a:blip r:embed="rId6"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3505200" y="2895600"/>
            <a:ext cx="3124200" cy="1219200"/>
          </a:xfrm>
          <a:prstGeom prst="rect">
            <a:avLst/>
          </a:prstGeom>
          <a:ln w="9144">
            <a:solidFill>
              <a:srgbClr val="93B6D2"/>
            </a:solidFill>
          </a:ln>
        </p:spPr>
        <p:txBody>
          <a:bodyPr vert="horz" wrap="square" lIns="0" tIns="3175" rIns="0" bIns="0" rtlCol="0">
            <a:spAutoFit/>
          </a:bodyPr>
          <a:lstStyle/>
          <a:p>
            <a:pPr>
              <a:lnSpc>
                <a:spcPct val="100000"/>
              </a:lnSpc>
              <a:spcBef>
                <a:spcPts val="25"/>
              </a:spcBef>
            </a:pPr>
            <a:endParaRPr sz="2850">
              <a:latin typeface="Times New Roman"/>
              <a:cs typeface="Times New Roman"/>
            </a:endParaRPr>
          </a:p>
          <a:p>
            <a:pPr marL="147320">
              <a:lnSpc>
                <a:spcPct val="100000"/>
              </a:lnSpc>
            </a:pPr>
            <a:r>
              <a:rPr sz="2400" b="1" spc="-5" dirty="0">
                <a:solidFill>
                  <a:srgbClr val="000000"/>
                </a:solidFill>
                <a:latin typeface="Arial"/>
                <a:cs typeface="Arial"/>
              </a:rPr>
              <a:t>APPLIED</a:t>
            </a:r>
            <a:r>
              <a:rPr sz="2400" b="1" spc="-114" dirty="0">
                <a:solidFill>
                  <a:srgbClr val="000000"/>
                </a:solidFill>
                <a:latin typeface="Arial"/>
                <a:cs typeface="Arial"/>
              </a:rPr>
              <a:t> </a:t>
            </a:r>
            <a:r>
              <a:rPr sz="2400" b="1" spc="-5" dirty="0">
                <a:solidFill>
                  <a:srgbClr val="000000"/>
                </a:solidFill>
                <a:latin typeface="Arial"/>
                <a:cs typeface="Arial"/>
              </a:rPr>
              <a:t>ASPECTS</a:t>
            </a:r>
            <a:endParaRPr sz="240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802892" y="338327"/>
            <a:ext cx="6761988"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154682" y="490854"/>
            <a:ext cx="6059170" cy="680720"/>
          </a:xfrm>
          <a:prstGeom prst="rect">
            <a:avLst/>
          </a:prstGeom>
        </p:spPr>
        <p:txBody>
          <a:bodyPr vert="horz" wrap="square" lIns="0" tIns="12065" rIns="0" bIns="0" rtlCol="0">
            <a:spAutoFit/>
          </a:bodyPr>
          <a:lstStyle/>
          <a:p>
            <a:pPr marL="12700">
              <a:lnSpc>
                <a:spcPct val="100000"/>
              </a:lnSpc>
              <a:spcBef>
                <a:spcPts val="95"/>
              </a:spcBef>
            </a:pPr>
            <a:r>
              <a:rPr sz="4300" spc="-50" dirty="0"/>
              <a:t>LATERAL</a:t>
            </a:r>
            <a:r>
              <a:rPr sz="4300" spc="-229" dirty="0"/>
              <a:t> </a:t>
            </a:r>
            <a:r>
              <a:rPr sz="4300" spc="-5" dirty="0"/>
              <a:t>PROJECTION</a:t>
            </a:r>
            <a:endParaRPr sz="4300"/>
          </a:p>
        </p:txBody>
      </p:sp>
      <p:sp>
        <p:nvSpPr>
          <p:cNvPr id="6" name="object 6"/>
          <p:cNvSpPr/>
          <p:nvPr/>
        </p:nvSpPr>
        <p:spPr>
          <a:xfrm>
            <a:off x="5410200" y="1447800"/>
            <a:ext cx="3374136" cy="24947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47800" y="1371600"/>
            <a:ext cx="3657600" cy="51816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791961" y="4648961"/>
            <a:ext cx="2971800" cy="457200"/>
          </a:xfrm>
          <a:custGeom>
            <a:avLst/>
            <a:gdLst/>
            <a:ahLst/>
            <a:cxnLst/>
            <a:rect l="l" t="t" r="r" b="b"/>
            <a:pathLst>
              <a:path w="2971800" h="457200">
                <a:moveTo>
                  <a:pt x="0" y="457200"/>
                </a:moveTo>
                <a:lnTo>
                  <a:pt x="2971799" y="457200"/>
                </a:lnTo>
                <a:lnTo>
                  <a:pt x="2971799" y="0"/>
                </a:lnTo>
                <a:lnTo>
                  <a:pt x="0" y="0"/>
                </a:lnTo>
                <a:lnTo>
                  <a:pt x="0" y="457200"/>
                </a:lnTo>
                <a:close/>
              </a:path>
            </a:pathLst>
          </a:custGeom>
          <a:solidFill>
            <a:srgbClr val="93B6D2"/>
          </a:solidFill>
        </p:spPr>
        <p:txBody>
          <a:bodyPr wrap="square" lIns="0" tIns="0" rIns="0" bIns="0" rtlCol="0"/>
          <a:lstStyle/>
          <a:p>
            <a:endParaRPr/>
          </a:p>
        </p:txBody>
      </p:sp>
      <p:sp>
        <p:nvSpPr>
          <p:cNvPr id="9" name="object 9"/>
          <p:cNvSpPr/>
          <p:nvPr/>
        </p:nvSpPr>
        <p:spPr>
          <a:xfrm>
            <a:off x="5791961" y="4648961"/>
            <a:ext cx="2971800" cy="457200"/>
          </a:xfrm>
          <a:custGeom>
            <a:avLst/>
            <a:gdLst/>
            <a:ahLst/>
            <a:cxnLst/>
            <a:rect l="l" t="t" r="r" b="b"/>
            <a:pathLst>
              <a:path w="2971800" h="457200">
                <a:moveTo>
                  <a:pt x="0" y="457200"/>
                </a:moveTo>
                <a:lnTo>
                  <a:pt x="2971799" y="457200"/>
                </a:lnTo>
                <a:lnTo>
                  <a:pt x="2971799" y="0"/>
                </a:lnTo>
                <a:lnTo>
                  <a:pt x="0" y="0"/>
                </a:lnTo>
                <a:lnTo>
                  <a:pt x="0" y="457200"/>
                </a:lnTo>
                <a:close/>
              </a:path>
            </a:pathLst>
          </a:custGeom>
          <a:ln w="25908">
            <a:solidFill>
              <a:srgbClr val="6B859A"/>
            </a:solidFill>
          </a:ln>
        </p:spPr>
        <p:txBody>
          <a:bodyPr wrap="square" lIns="0" tIns="0" rIns="0" bIns="0" rtlCol="0"/>
          <a:lstStyle/>
          <a:p>
            <a:endParaRPr/>
          </a:p>
        </p:txBody>
      </p:sp>
      <p:sp>
        <p:nvSpPr>
          <p:cNvPr id="10" name="object 10"/>
          <p:cNvSpPr txBox="1"/>
          <p:nvPr/>
        </p:nvSpPr>
        <p:spPr>
          <a:xfrm>
            <a:off x="6438391" y="4491608"/>
            <a:ext cx="1690370" cy="757555"/>
          </a:xfrm>
          <a:prstGeom prst="rect">
            <a:avLst/>
          </a:prstGeom>
        </p:spPr>
        <p:txBody>
          <a:bodyPr vert="horz" wrap="square" lIns="0" tIns="12700" rIns="0" bIns="0" rtlCol="0">
            <a:spAutoFit/>
          </a:bodyPr>
          <a:lstStyle/>
          <a:p>
            <a:pPr marL="306705" marR="5080" indent="-294640">
              <a:lnSpc>
                <a:spcPct val="100000"/>
              </a:lnSpc>
              <a:spcBef>
                <a:spcPts val="100"/>
              </a:spcBef>
            </a:pPr>
            <a:r>
              <a:rPr sz="2400" spc="-5" dirty="0">
                <a:solidFill>
                  <a:srgbClr val="0D0D0D"/>
                </a:solidFill>
                <a:latin typeface="Arial"/>
                <a:cs typeface="Arial"/>
              </a:rPr>
              <a:t>ALL</a:t>
            </a:r>
            <a:r>
              <a:rPr sz="2400" spc="-175" dirty="0">
                <a:solidFill>
                  <a:srgbClr val="0D0D0D"/>
                </a:solidFill>
                <a:latin typeface="Arial"/>
                <a:cs typeface="Arial"/>
              </a:rPr>
              <a:t> </a:t>
            </a:r>
            <a:r>
              <a:rPr sz="2400" spc="-25" dirty="0">
                <a:solidFill>
                  <a:srgbClr val="0D0D0D"/>
                </a:solidFill>
                <a:latin typeface="Arial"/>
                <a:cs typeface="Arial"/>
              </a:rPr>
              <a:t>FACIAL  </a:t>
            </a:r>
            <a:r>
              <a:rPr sz="2400" dirty="0">
                <a:solidFill>
                  <a:srgbClr val="0D0D0D"/>
                </a:solidFill>
                <a:latin typeface="Arial"/>
                <a:cs typeface="Arial"/>
              </a:rPr>
              <a:t>BONES</a:t>
            </a:r>
            <a:endParaRPr sz="24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978151" y="338327"/>
            <a:ext cx="6562344"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329942" y="490854"/>
            <a:ext cx="5727700" cy="680720"/>
          </a:xfrm>
          <a:prstGeom prst="rect">
            <a:avLst/>
          </a:prstGeom>
        </p:spPr>
        <p:txBody>
          <a:bodyPr vert="horz" wrap="square" lIns="0" tIns="12065" rIns="0" bIns="0" rtlCol="0">
            <a:spAutoFit/>
          </a:bodyPr>
          <a:lstStyle/>
          <a:p>
            <a:pPr marL="12700">
              <a:lnSpc>
                <a:spcPct val="100000"/>
              </a:lnSpc>
              <a:spcBef>
                <a:spcPts val="95"/>
              </a:spcBef>
            </a:pPr>
            <a:r>
              <a:rPr sz="4300" spc="-5" dirty="0"/>
              <a:t>CALDWELL / </a:t>
            </a:r>
            <a:r>
              <a:rPr sz="4300" spc="-160" dirty="0"/>
              <a:t>PA</a:t>
            </a:r>
            <a:r>
              <a:rPr sz="4300" spc="-700" dirty="0"/>
              <a:t> </a:t>
            </a:r>
            <a:r>
              <a:rPr sz="4300" spc="-5" dirty="0"/>
              <a:t>AXIAL</a:t>
            </a:r>
            <a:endParaRPr sz="4300"/>
          </a:p>
        </p:txBody>
      </p:sp>
      <p:sp>
        <p:nvSpPr>
          <p:cNvPr id="6" name="object 6"/>
          <p:cNvSpPr/>
          <p:nvPr/>
        </p:nvSpPr>
        <p:spPr>
          <a:xfrm>
            <a:off x="5562600" y="1524000"/>
            <a:ext cx="3188207" cy="239115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47800" y="1447800"/>
            <a:ext cx="3733800" cy="50292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715761" y="4725161"/>
            <a:ext cx="2895600" cy="914400"/>
          </a:xfrm>
          <a:prstGeom prst="rect">
            <a:avLst/>
          </a:prstGeom>
          <a:solidFill>
            <a:srgbClr val="93B6D2"/>
          </a:solidFill>
          <a:ln w="25907">
            <a:solidFill>
              <a:srgbClr val="6B859A"/>
            </a:solidFill>
          </a:ln>
        </p:spPr>
        <p:txBody>
          <a:bodyPr vert="horz" wrap="square" lIns="0" tIns="176530" rIns="0" bIns="0" rtlCol="0">
            <a:spAutoFit/>
          </a:bodyPr>
          <a:lstStyle/>
          <a:p>
            <a:pPr marL="93345" marR="85725" indent="452120">
              <a:lnSpc>
                <a:spcPct val="100000"/>
              </a:lnSpc>
              <a:spcBef>
                <a:spcPts val="1390"/>
              </a:spcBef>
              <a:tabLst>
                <a:tab pos="716915" algn="l"/>
              </a:tabLst>
            </a:pPr>
            <a:r>
              <a:rPr sz="1800" spc="-20" dirty="0">
                <a:solidFill>
                  <a:srgbClr val="0D0D0D"/>
                </a:solidFill>
                <a:latin typeface="Arial"/>
                <a:cs typeface="Arial"/>
              </a:rPr>
              <a:t>FRONTAL </a:t>
            </a:r>
            <a:r>
              <a:rPr sz="1800" dirty="0">
                <a:solidFill>
                  <a:srgbClr val="0D0D0D"/>
                </a:solidFill>
                <a:latin typeface="Arial"/>
                <a:cs typeface="Arial"/>
              </a:rPr>
              <a:t>SINUS  </a:t>
            </a:r>
            <a:r>
              <a:rPr sz="1800" spc="-50" dirty="0">
                <a:solidFill>
                  <a:srgbClr val="0D0D0D"/>
                </a:solidFill>
                <a:latin typeface="Arial"/>
                <a:cs typeface="Arial"/>
              </a:rPr>
              <a:t>ANT.	</a:t>
            </a:r>
            <a:r>
              <a:rPr sz="1800" dirty="0">
                <a:solidFill>
                  <a:srgbClr val="0D0D0D"/>
                </a:solidFill>
                <a:latin typeface="Arial"/>
                <a:cs typeface="Arial"/>
              </a:rPr>
              <a:t>ETHMOIDAL</a:t>
            </a:r>
            <a:r>
              <a:rPr sz="1800" spc="-190" dirty="0">
                <a:solidFill>
                  <a:srgbClr val="0D0D0D"/>
                </a:solidFill>
                <a:latin typeface="Arial"/>
                <a:cs typeface="Arial"/>
              </a:rPr>
              <a:t> </a:t>
            </a:r>
            <a:r>
              <a:rPr sz="1800" dirty="0">
                <a:solidFill>
                  <a:srgbClr val="0D0D0D"/>
                </a:solidFill>
                <a:latin typeface="Arial"/>
                <a:cs typeface="Arial"/>
              </a:rPr>
              <a:t>SINUS</a:t>
            </a:r>
            <a:endParaRPr sz="18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3681984" y="338327"/>
            <a:ext cx="3003804"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034154" y="490854"/>
            <a:ext cx="2299335" cy="680720"/>
          </a:xfrm>
          <a:prstGeom prst="rect">
            <a:avLst/>
          </a:prstGeom>
        </p:spPr>
        <p:txBody>
          <a:bodyPr vert="horz" wrap="square" lIns="0" tIns="12065" rIns="0" bIns="0" rtlCol="0">
            <a:spAutoFit/>
          </a:bodyPr>
          <a:lstStyle/>
          <a:p>
            <a:pPr marL="12700">
              <a:lnSpc>
                <a:spcPct val="100000"/>
              </a:lnSpc>
              <a:spcBef>
                <a:spcPts val="95"/>
              </a:spcBef>
            </a:pPr>
            <a:r>
              <a:rPr sz="4300" spc="-160" dirty="0"/>
              <a:t>W</a:t>
            </a:r>
            <a:r>
              <a:rPr sz="4300" spc="-330" dirty="0"/>
              <a:t>A</a:t>
            </a:r>
            <a:r>
              <a:rPr sz="4300" spc="-5" dirty="0"/>
              <a:t>TERS</a:t>
            </a:r>
            <a:endParaRPr sz="4300"/>
          </a:p>
        </p:txBody>
      </p:sp>
      <p:sp>
        <p:nvSpPr>
          <p:cNvPr id="6" name="object 6"/>
          <p:cNvSpPr/>
          <p:nvPr/>
        </p:nvSpPr>
        <p:spPr>
          <a:xfrm>
            <a:off x="5562600" y="1295400"/>
            <a:ext cx="3267455" cy="25206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524000" y="1371600"/>
            <a:ext cx="3733800" cy="50292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715761" y="4572761"/>
            <a:ext cx="2971800" cy="1600200"/>
          </a:xfrm>
          <a:prstGeom prst="rect">
            <a:avLst/>
          </a:prstGeom>
          <a:solidFill>
            <a:srgbClr val="93B6D2"/>
          </a:solidFill>
          <a:ln w="25907">
            <a:solidFill>
              <a:srgbClr val="6B859A"/>
            </a:solidFill>
          </a:ln>
        </p:spPr>
        <p:txBody>
          <a:bodyPr vert="horz" wrap="square" lIns="0" tIns="183515" rIns="0" bIns="0" rtlCol="0">
            <a:spAutoFit/>
          </a:bodyPr>
          <a:lstStyle/>
          <a:p>
            <a:pPr marL="934719" marR="175895" indent="-751840">
              <a:lnSpc>
                <a:spcPct val="100000"/>
              </a:lnSpc>
              <a:spcBef>
                <a:spcPts val="1445"/>
              </a:spcBef>
            </a:pPr>
            <a:r>
              <a:rPr sz="2000" spc="-5" dirty="0">
                <a:solidFill>
                  <a:srgbClr val="0D0D0D"/>
                </a:solidFill>
                <a:latin typeface="Arial"/>
                <a:cs typeface="Arial"/>
              </a:rPr>
              <a:t>MAXILLARY</a:t>
            </a:r>
            <a:r>
              <a:rPr sz="2000" spc="-120" dirty="0">
                <a:solidFill>
                  <a:srgbClr val="0D0D0D"/>
                </a:solidFill>
                <a:latin typeface="Arial"/>
                <a:cs typeface="Arial"/>
              </a:rPr>
              <a:t> </a:t>
            </a:r>
            <a:r>
              <a:rPr sz="2000" dirty="0">
                <a:solidFill>
                  <a:srgbClr val="0D0D0D"/>
                </a:solidFill>
                <a:latin typeface="Arial"/>
                <a:cs typeface="Arial"/>
              </a:rPr>
              <a:t>SINUSES  ORBITS  MAXILLA  ZYGOMA</a:t>
            </a:r>
            <a:endParaRPr sz="20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755648" y="315468"/>
            <a:ext cx="6856476"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107438" y="467309"/>
            <a:ext cx="6153150" cy="680720"/>
          </a:xfrm>
          <a:prstGeom prst="rect">
            <a:avLst/>
          </a:prstGeom>
        </p:spPr>
        <p:txBody>
          <a:bodyPr vert="horz" wrap="square" lIns="0" tIns="12065" rIns="0" bIns="0" rtlCol="0">
            <a:spAutoFit/>
          </a:bodyPr>
          <a:lstStyle/>
          <a:p>
            <a:pPr marL="12700">
              <a:lnSpc>
                <a:spcPct val="100000"/>
              </a:lnSpc>
              <a:spcBef>
                <a:spcPts val="95"/>
              </a:spcBef>
            </a:pPr>
            <a:r>
              <a:rPr sz="4300" spc="-5" dirty="0"/>
              <a:t>OPEN MOUTH</a:t>
            </a:r>
            <a:r>
              <a:rPr sz="4300" spc="-35" dirty="0"/>
              <a:t> </a:t>
            </a:r>
            <a:r>
              <a:rPr sz="4300" spc="-85" dirty="0"/>
              <a:t>WATERS</a:t>
            </a:r>
            <a:endParaRPr sz="4300"/>
          </a:p>
        </p:txBody>
      </p:sp>
      <p:sp>
        <p:nvSpPr>
          <p:cNvPr id="6" name="object 6"/>
          <p:cNvSpPr/>
          <p:nvPr/>
        </p:nvSpPr>
        <p:spPr>
          <a:xfrm>
            <a:off x="5715000" y="1600200"/>
            <a:ext cx="3429000" cy="262280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57200" y="1600200"/>
            <a:ext cx="4953000" cy="49530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715761" y="4877561"/>
            <a:ext cx="3200400" cy="838200"/>
          </a:xfrm>
          <a:prstGeom prst="rect">
            <a:avLst/>
          </a:prstGeom>
          <a:solidFill>
            <a:srgbClr val="93B6D2"/>
          </a:solidFill>
          <a:ln w="25907">
            <a:solidFill>
              <a:srgbClr val="6B859A"/>
            </a:solidFill>
          </a:ln>
        </p:spPr>
        <p:txBody>
          <a:bodyPr vert="horz" wrap="square" lIns="0" tIns="45720" rIns="0" bIns="0" rtlCol="0">
            <a:spAutoFit/>
          </a:bodyPr>
          <a:lstStyle/>
          <a:p>
            <a:pPr marL="295910">
              <a:lnSpc>
                <a:spcPct val="100000"/>
              </a:lnSpc>
              <a:spcBef>
                <a:spcPts val="360"/>
              </a:spcBef>
            </a:pPr>
            <a:r>
              <a:rPr sz="2400" spc="-5" dirty="0">
                <a:solidFill>
                  <a:srgbClr val="0D0D0D"/>
                </a:solidFill>
                <a:latin typeface="Arial"/>
                <a:cs typeface="Arial"/>
              </a:rPr>
              <a:t>SPHENOID</a:t>
            </a:r>
            <a:r>
              <a:rPr sz="2400" spc="-10" dirty="0">
                <a:solidFill>
                  <a:srgbClr val="0D0D0D"/>
                </a:solidFill>
                <a:latin typeface="Arial"/>
                <a:cs typeface="Arial"/>
              </a:rPr>
              <a:t> </a:t>
            </a:r>
            <a:r>
              <a:rPr sz="2400" spc="-5" dirty="0">
                <a:solidFill>
                  <a:srgbClr val="0D0D0D"/>
                </a:solidFill>
                <a:latin typeface="Arial"/>
                <a:cs typeface="Arial"/>
              </a:rPr>
              <a:t>SINUS</a:t>
            </a:r>
            <a:endParaRPr sz="2400">
              <a:latin typeface="Arial"/>
              <a:cs typeface="Arial"/>
            </a:endParaRPr>
          </a:p>
          <a:p>
            <a:pPr marL="242570">
              <a:lnSpc>
                <a:spcPct val="100000"/>
              </a:lnSpc>
            </a:pPr>
            <a:r>
              <a:rPr sz="2400" spc="-10" dirty="0">
                <a:solidFill>
                  <a:srgbClr val="0D0D0D"/>
                </a:solidFill>
                <a:latin typeface="Arial"/>
                <a:cs typeface="Arial"/>
              </a:rPr>
              <a:t>MAXILLARY</a:t>
            </a:r>
            <a:r>
              <a:rPr sz="2400" spc="-50" dirty="0">
                <a:solidFill>
                  <a:srgbClr val="0D0D0D"/>
                </a:solidFill>
                <a:latin typeface="Arial"/>
                <a:cs typeface="Arial"/>
              </a:rPr>
              <a:t> </a:t>
            </a:r>
            <a:r>
              <a:rPr sz="2400" spc="-5" dirty="0">
                <a:solidFill>
                  <a:srgbClr val="0D0D0D"/>
                </a:solidFill>
                <a:latin typeface="Arial"/>
                <a:cs typeface="Arial"/>
              </a:rPr>
              <a:t>SINUS</a:t>
            </a:r>
            <a:endParaRPr sz="24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1976627" y="138684"/>
            <a:ext cx="6594348" cy="124663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336038" y="292353"/>
            <a:ext cx="5721985" cy="696595"/>
          </a:xfrm>
          <a:prstGeom prst="rect">
            <a:avLst/>
          </a:prstGeom>
        </p:spPr>
        <p:txBody>
          <a:bodyPr vert="horz" wrap="square" lIns="0" tIns="12700" rIns="0" bIns="0" rtlCol="0">
            <a:spAutoFit/>
          </a:bodyPr>
          <a:lstStyle/>
          <a:p>
            <a:pPr marL="12700">
              <a:lnSpc>
                <a:spcPct val="100000"/>
              </a:lnSpc>
              <a:spcBef>
                <a:spcPts val="100"/>
              </a:spcBef>
            </a:pPr>
            <a:r>
              <a:rPr sz="4400" dirty="0"/>
              <a:t>SUB </a:t>
            </a:r>
            <a:r>
              <a:rPr sz="4400" spc="-15" dirty="0"/>
              <a:t>MENTO</a:t>
            </a:r>
            <a:r>
              <a:rPr sz="4400" spc="-70" dirty="0"/>
              <a:t> </a:t>
            </a:r>
            <a:r>
              <a:rPr sz="4400" spc="-15" dirty="0"/>
              <a:t>VERTEX</a:t>
            </a:r>
            <a:endParaRPr sz="4400"/>
          </a:p>
        </p:txBody>
      </p:sp>
      <p:sp>
        <p:nvSpPr>
          <p:cNvPr id="6" name="object 6"/>
          <p:cNvSpPr/>
          <p:nvPr/>
        </p:nvSpPr>
        <p:spPr>
          <a:xfrm>
            <a:off x="5943600" y="1371600"/>
            <a:ext cx="2590800" cy="20558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524000" y="1676400"/>
            <a:ext cx="4038600" cy="47244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944361" y="4039361"/>
            <a:ext cx="2819400" cy="1447800"/>
          </a:xfrm>
          <a:prstGeom prst="rect">
            <a:avLst/>
          </a:prstGeom>
          <a:solidFill>
            <a:srgbClr val="93B6D2"/>
          </a:solidFill>
          <a:ln w="25907">
            <a:solidFill>
              <a:srgbClr val="6B859A"/>
            </a:solidFill>
          </a:ln>
        </p:spPr>
        <p:txBody>
          <a:bodyPr vert="horz" wrap="square" lIns="0" tIns="168910" rIns="0" bIns="0" rtlCol="0">
            <a:spAutoFit/>
          </a:bodyPr>
          <a:lstStyle/>
          <a:p>
            <a:pPr marL="175895" marR="105410" indent="-62230" algn="ctr">
              <a:lnSpc>
                <a:spcPct val="100000"/>
              </a:lnSpc>
              <a:spcBef>
                <a:spcPts val="1330"/>
              </a:spcBef>
            </a:pPr>
            <a:r>
              <a:rPr sz="1800" dirty="0">
                <a:solidFill>
                  <a:srgbClr val="0D0D0D"/>
                </a:solidFill>
                <a:latin typeface="Arial"/>
                <a:cs typeface="Arial"/>
              </a:rPr>
              <a:t>ETHMOIDAL SINUSES  </a:t>
            </a:r>
            <a:r>
              <a:rPr sz="1800" spc="-5" dirty="0">
                <a:solidFill>
                  <a:srgbClr val="0D0D0D"/>
                </a:solidFill>
                <a:latin typeface="Arial"/>
                <a:cs typeface="Arial"/>
              </a:rPr>
              <a:t>SPHENOIDAL</a:t>
            </a:r>
            <a:r>
              <a:rPr sz="1800" spc="-110" dirty="0">
                <a:solidFill>
                  <a:srgbClr val="0D0D0D"/>
                </a:solidFill>
                <a:latin typeface="Arial"/>
                <a:cs typeface="Arial"/>
              </a:rPr>
              <a:t> </a:t>
            </a:r>
            <a:r>
              <a:rPr sz="1800" spc="-5" dirty="0">
                <a:solidFill>
                  <a:srgbClr val="0D0D0D"/>
                </a:solidFill>
                <a:latin typeface="Arial"/>
                <a:cs typeface="Arial"/>
              </a:rPr>
              <a:t>SINUSES  NASAL </a:t>
            </a:r>
            <a:r>
              <a:rPr sz="1800" dirty="0">
                <a:solidFill>
                  <a:srgbClr val="0D0D0D"/>
                </a:solidFill>
                <a:latin typeface="Arial"/>
                <a:cs typeface="Arial"/>
              </a:rPr>
              <a:t>SEPTUM  </a:t>
            </a:r>
            <a:r>
              <a:rPr sz="1800" spc="-15" dirty="0">
                <a:solidFill>
                  <a:srgbClr val="0D0D0D"/>
                </a:solidFill>
                <a:latin typeface="Arial"/>
                <a:cs typeface="Arial"/>
              </a:rPr>
              <a:t>ZYGOMATIC</a:t>
            </a:r>
            <a:r>
              <a:rPr sz="1800" spc="-150" dirty="0">
                <a:solidFill>
                  <a:srgbClr val="0D0D0D"/>
                </a:solidFill>
                <a:latin typeface="Arial"/>
                <a:cs typeface="Arial"/>
              </a:rPr>
              <a:t> </a:t>
            </a:r>
            <a:r>
              <a:rPr sz="1800" spc="-5" dirty="0">
                <a:solidFill>
                  <a:srgbClr val="0D0D0D"/>
                </a:solidFill>
                <a:latin typeface="Arial"/>
                <a:cs typeface="Arial"/>
              </a:rPr>
              <a:t>ARCHS</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304800"/>
            <a:ext cx="7498080" cy="1143000"/>
          </a:xfrm>
        </p:spPr>
        <p:txBody>
          <a:bodyPr/>
          <a:lstStyle/>
          <a:p>
            <a:r>
              <a:rPr lang="en-US" dirty="0" smtClean="0"/>
              <a:t>L ATERAL WALL</a:t>
            </a:r>
            <a:endParaRPr lang="en-US" dirty="0"/>
          </a:p>
        </p:txBody>
      </p:sp>
      <p:sp>
        <p:nvSpPr>
          <p:cNvPr id="6" name="Content Placeholder 5"/>
          <p:cNvSpPr>
            <a:spLocks noGrp="1"/>
          </p:cNvSpPr>
          <p:nvPr>
            <p:ph sz="half" idx="4294967295"/>
          </p:nvPr>
        </p:nvSpPr>
        <p:spPr>
          <a:xfrm>
            <a:off x="1435608" y="1524000"/>
            <a:ext cx="3657600" cy="4663440"/>
          </a:xfrm>
          <a:prstGeom prst="rect">
            <a:avLst/>
          </a:prstGeom>
        </p:spPr>
        <p:txBody>
          <a:bodyPr>
            <a:normAutofit/>
          </a:bodyPr>
          <a:lstStyle/>
          <a:p>
            <a:endParaRPr lang="en-US" dirty="0" smtClean="0"/>
          </a:p>
          <a:p>
            <a:endParaRPr lang="en-US" dirty="0" smtClean="0"/>
          </a:p>
          <a:p>
            <a:endParaRPr lang="en-US" dirty="0" smtClean="0"/>
          </a:p>
          <a:p>
            <a:endParaRPr lang="en-US" dirty="0" smtClean="0"/>
          </a:p>
          <a:p>
            <a:endParaRPr lang="en-US" dirty="0"/>
          </a:p>
        </p:txBody>
      </p:sp>
      <p:sp>
        <p:nvSpPr>
          <p:cNvPr id="8" name="Content Placeholder 7"/>
          <p:cNvSpPr>
            <a:spLocks noGrp="1"/>
          </p:cNvSpPr>
          <p:nvPr>
            <p:ph sz="half" idx="2"/>
          </p:nvPr>
        </p:nvSpPr>
        <p:spPr>
          <a:xfrm>
            <a:off x="1295400" y="3124200"/>
            <a:ext cx="7315200" cy="3063240"/>
          </a:xfrm>
        </p:spPr>
        <p:txBody>
          <a:bodyPr>
            <a:normAutofit/>
          </a:bodyPr>
          <a:lstStyle/>
          <a:p>
            <a:r>
              <a:rPr lang="en-US" sz="2400" dirty="0" smtClean="0"/>
              <a:t>Frontal process of </a:t>
            </a:r>
            <a:r>
              <a:rPr lang="en-US" sz="2400" dirty="0" err="1" smtClean="0"/>
              <a:t>zygomatic</a:t>
            </a:r>
            <a:r>
              <a:rPr lang="en-US" sz="2400" dirty="0" smtClean="0"/>
              <a:t> bone </a:t>
            </a:r>
            <a:r>
              <a:rPr lang="en-US" sz="2400" dirty="0" err="1" smtClean="0"/>
              <a:t>anteriorly</a:t>
            </a:r>
            <a:r>
              <a:rPr lang="en-US" sz="2400" dirty="0" smtClean="0"/>
              <a:t> and the orbital surface of greater wing of sphenoid </a:t>
            </a:r>
            <a:r>
              <a:rPr lang="en-US" sz="2400" dirty="0" err="1" smtClean="0"/>
              <a:t>posteriorly</a:t>
            </a:r>
            <a:r>
              <a:rPr lang="en-US" sz="2400" dirty="0" smtClean="0"/>
              <a:t>.</a:t>
            </a:r>
          </a:p>
          <a:p>
            <a:r>
              <a:rPr lang="en-US" sz="2400" dirty="0" smtClean="0"/>
              <a:t>Thickest wall of the orbit</a:t>
            </a:r>
          </a:p>
          <a:p>
            <a:r>
              <a:rPr lang="en-US" sz="2400" dirty="0" smtClean="0"/>
              <a:t>Orbital tubercle – lateral </a:t>
            </a:r>
            <a:r>
              <a:rPr lang="en-US" sz="2400" dirty="0" err="1" smtClean="0"/>
              <a:t>palpebral</a:t>
            </a:r>
            <a:r>
              <a:rPr lang="en-US" sz="2400" dirty="0" smtClean="0"/>
              <a:t> ligament</a:t>
            </a:r>
          </a:p>
          <a:p>
            <a:r>
              <a:rPr lang="en-US" sz="2400" dirty="0" smtClean="0"/>
              <a:t>Continuous with roof </a:t>
            </a:r>
            <a:r>
              <a:rPr lang="en-US" sz="2400" dirty="0" err="1" smtClean="0"/>
              <a:t>anteriorly</a:t>
            </a:r>
            <a:r>
              <a:rPr lang="en-US" sz="2400" dirty="0" smtClean="0"/>
              <a:t> and separated </a:t>
            </a:r>
            <a:r>
              <a:rPr lang="en-US" sz="2400" dirty="0" err="1" smtClean="0"/>
              <a:t>posteriorly</a:t>
            </a:r>
            <a:r>
              <a:rPr lang="en-US" sz="2400" dirty="0" smtClean="0"/>
              <a:t> by superior orbital fissure</a:t>
            </a:r>
          </a:p>
          <a:p>
            <a:endParaRPr lang="en-US" sz="2400" dirty="0"/>
          </a:p>
        </p:txBody>
      </p:sp>
      <p:pic>
        <p:nvPicPr>
          <p:cNvPr id="7" name="Picture 3" descr="C:\Users\DELL\Desktop\an-orbitbone.jpg"/>
          <p:cNvPicPr>
            <a:picLocks noChangeAspect="1" noChangeArrowheads="1"/>
          </p:cNvPicPr>
          <p:nvPr/>
        </p:nvPicPr>
        <p:blipFill>
          <a:blip r:embed="rId2" cstate="print"/>
          <a:srcRect/>
          <a:stretch>
            <a:fillRect/>
          </a:stretch>
        </p:blipFill>
        <p:spPr bwMode="auto">
          <a:xfrm>
            <a:off x="5486400" y="304800"/>
            <a:ext cx="3238499" cy="2578223"/>
          </a:xfrm>
          <a:prstGeom prst="rect">
            <a:avLst/>
          </a:prstGeom>
          <a:noFill/>
        </p:spPr>
      </p:pic>
      <p:sp>
        <p:nvSpPr>
          <p:cNvPr id="9" name="TextBox 8"/>
          <p:cNvSpPr txBox="1"/>
          <p:nvPr/>
        </p:nvSpPr>
        <p:spPr>
          <a:xfrm rot="16200000">
            <a:off x="-1222800" y="3051600"/>
            <a:ext cx="3581397" cy="830997"/>
          </a:xfrm>
          <a:prstGeom prst="rect">
            <a:avLst/>
          </a:prstGeom>
          <a:noFill/>
        </p:spPr>
        <p:txBody>
          <a:bodyPr wrap="square" rtlCol="0">
            <a:spAutoFit/>
          </a:bodyPr>
          <a:lstStyle/>
          <a:p>
            <a:r>
              <a:rPr lang="en-US" sz="4800" b="1" dirty="0" smtClean="0">
                <a:solidFill>
                  <a:schemeClr val="accent3">
                    <a:lumMod val="50000"/>
                  </a:schemeClr>
                </a:solidFill>
                <a:latin typeface="Times New Roman" pitchFamily="18" charset="0"/>
                <a:cs typeface="Times New Roman" pitchFamily="18" charset="0"/>
              </a:rPr>
              <a:t>ORBIT</a:t>
            </a:r>
            <a:endParaRPr lang="en-US" sz="4800" b="1" dirty="0">
              <a:solidFill>
                <a:schemeClr val="accent3">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6691998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736" y="0"/>
            <a:ext cx="155447"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51560" y="0"/>
            <a:ext cx="0" cy="6858000"/>
          </a:xfrm>
          <a:custGeom>
            <a:avLst/>
            <a:gdLst/>
            <a:ahLst/>
            <a:cxnLst/>
            <a:rect l="l" t="t" r="r" b="b"/>
            <a:pathLst>
              <a:path h="6858000">
                <a:moveTo>
                  <a:pt x="0" y="0"/>
                </a:moveTo>
                <a:lnTo>
                  <a:pt x="0" y="6858000"/>
                </a:lnTo>
              </a:path>
            </a:pathLst>
          </a:custGeom>
          <a:ln w="73152">
            <a:solidFill>
              <a:srgbClr val="FFFFFF"/>
            </a:solidFill>
          </a:ln>
        </p:spPr>
        <p:txBody>
          <a:bodyPr wrap="square" lIns="0" tIns="0" rIns="0" bIns="0" rtlCol="0"/>
          <a:lstStyle/>
          <a:p>
            <a:endParaRPr/>
          </a:p>
        </p:txBody>
      </p:sp>
      <p:sp>
        <p:nvSpPr>
          <p:cNvPr id="4" name="object 4"/>
          <p:cNvSpPr/>
          <p:nvPr/>
        </p:nvSpPr>
        <p:spPr>
          <a:xfrm>
            <a:off x="3601211" y="338327"/>
            <a:ext cx="3258312" cy="122072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53383" y="490854"/>
            <a:ext cx="2553970" cy="680720"/>
          </a:xfrm>
          <a:prstGeom prst="rect">
            <a:avLst/>
          </a:prstGeom>
        </p:spPr>
        <p:txBody>
          <a:bodyPr vert="horz" wrap="square" lIns="0" tIns="12065" rIns="0" bIns="0" rtlCol="0">
            <a:spAutoFit/>
          </a:bodyPr>
          <a:lstStyle/>
          <a:p>
            <a:pPr marL="12700">
              <a:lnSpc>
                <a:spcPct val="100000"/>
              </a:lnSpc>
              <a:spcBef>
                <a:spcPts val="95"/>
              </a:spcBef>
            </a:pPr>
            <a:r>
              <a:rPr sz="4300" spc="-5" dirty="0"/>
              <a:t>C T</a:t>
            </a:r>
            <a:r>
              <a:rPr sz="4300" spc="-225" dirty="0"/>
              <a:t> </a:t>
            </a:r>
            <a:r>
              <a:rPr sz="4300" spc="-5" dirty="0"/>
              <a:t>SCAN</a:t>
            </a:r>
            <a:endParaRPr sz="4300"/>
          </a:p>
        </p:txBody>
      </p:sp>
      <p:sp>
        <p:nvSpPr>
          <p:cNvPr id="6" name="object 6"/>
          <p:cNvSpPr/>
          <p:nvPr/>
        </p:nvSpPr>
        <p:spPr>
          <a:xfrm>
            <a:off x="2286000" y="1295400"/>
            <a:ext cx="4876800" cy="52578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79904" y="1289303"/>
            <a:ext cx="4889500" cy="5270500"/>
          </a:xfrm>
          <a:custGeom>
            <a:avLst/>
            <a:gdLst/>
            <a:ahLst/>
            <a:cxnLst/>
            <a:rect l="l" t="t" r="r" b="b"/>
            <a:pathLst>
              <a:path w="4889500" h="5270500">
                <a:moveTo>
                  <a:pt x="0" y="5269992"/>
                </a:moveTo>
                <a:lnTo>
                  <a:pt x="4888992" y="5269992"/>
                </a:lnTo>
                <a:lnTo>
                  <a:pt x="4888992" y="0"/>
                </a:lnTo>
                <a:lnTo>
                  <a:pt x="0" y="0"/>
                </a:lnTo>
                <a:lnTo>
                  <a:pt x="0" y="5269992"/>
                </a:lnTo>
                <a:close/>
              </a:path>
            </a:pathLst>
          </a:custGeom>
          <a:ln w="12191">
            <a:solidFill>
              <a:srgbClr val="FFFF00"/>
            </a:solidFill>
          </a:ln>
        </p:spPr>
        <p:txBody>
          <a:bodyPr wrap="square" lIns="0" tIns="0" rIns="0" bIns="0" rtlCol="0"/>
          <a:lstStyle/>
          <a:p>
            <a:endParaRPr/>
          </a:p>
        </p:txBody>
      </p:sp>
      <p:sp>
        <p:nvSpPr>
          <p:cNvPr id="8" name="object 8"/>
          <p:cNvSpPr/>
          <p:nvPr/>
        </p:nvSpPr>
        <p:spPr>
          <a:xfrm>
            <a:off x="5116067" y="2741676"/>
            <a:ext cx="2532888" cy="3627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182361" y="2837688"/>
            <a:ext cx="2286000" cy="120650"/>
          </a:xfrm>
          <a:custGeom>
            <a:avLst/>
            <a:gdLst/>
            <a:ahLst/>
            <a:cxnLst/>
            <a:rect l="l" t="t" r="r" b="b"/>
            <a:pathLst>
              <a:path w="2286000" h="120650">
                <a:moveTo>
                  <a:pt x="2183003" y="0"/>
                </a:moveTo>
                <a:lnTo>
                  <a:pt x="2175129" y="2159"/>
                </a:lnTo>
                <a:lnTo>
                  <a:pt x="2171445" y="8254"/>
                </a:lnTo>
                <a:lnTo>
                  <a:pt x="2167890" y="14477"/>
                </a:lnTo>
                <a:lnTo>
                  <a:pt x="2169921" y="22478"/>
                </a:lnTo>
                <a:lnTo>
                  <a:pt x="2176144" y="26035"/>
                </a:lnTo>
                <a:lnTo>
                  <a:pt x="2212447" y="47211"/>
                </a:lnTo>
                <a:lnTo>
                  <a:pt x="2260345" y="47244"/>
                </a:lnTo>
                <a:lnTo>
                  <a:pt x="2260345" y="73151"/>
                </a:lnTo>
                <a:lnTo>
                  <a:pt x="2212440" y="73151"/>
                </a:lnTo>
                <a:lnTo>
                  <a:pt x="2169921" y="97916"/>
                </a:lnTo>
                <a:lnTo>
                  <a:pt x="2167763" y="105917"/>
                </a:lnTo>
                <a:lnTo>
                  <a:pt x="2171445" y="112013"/>
                </a:lnTo>
                <a:lnTo>
                  <a:pt x="2175002" y="118237"/>
                </a:lnTo>
                <a:lnTo>
                  <a:pt x="2182876" y="120269"/>
                </a:lnTo>
                <a:lnTo>
                  <a:pt x="2189098" y="116712"/>
                </a:lnTo>
                <a:lnTo>
                  <a:pt x="2263788" y="73151"/>
                </a:lnTo>
                <a:lnTo>
                  <a:pt x="2260345" y="73151"/>
                </a:lnTo>
                <a:lnTo>
                  <a:pt x="2263844" y="73119"/>
                </a:lnTo>
                <a:lnTo>
                  <a:pt x="2285999" y="60198"/>
                </a:lnTo>
                <a:lnTo>
                  <a:pt x="2183003" y="0"/>
                </a:lnTo>
                <a:close/>
              </a:path>
              <a:path w="2286000" h="120650">
                <a:moveTo>
                  <a:pt x="2234695" y="60189"/>
                </a:moveTo>
                <a:lnTo>
                  <a:pt x="2212496" y="73119"/>
                </a:lnTo>
                <a:lnTo>
                  <a:pt x="2260345" y="73151"/>
                </a:lnTo>
                <a:lnTo>
                  <a:pt x="2260345" y="71374"/>
                </a:lnTo>
                <a:lnTo>
                  <a:pt x="2253868" y="71374"/>
                </a:lnTo>
                <a:lnTo>
                  <a:pt x="2234695" y="60189"/>
                </a:lnTo>
                <a:close/>
              </a:path>
              <a:path w="2286000" h="120650">
                <a:moveTo>
                  <a:pt x="0" y="45720"/>
                </a:moveTo>
                <a:lnTo>
                  <a:pt x="0" y="71627"/>
                </a:lnTo>
                <a:lnTo>
                  <a:pt x="2212496" y="73119"/>
                </a:lnTo>
                <a:lnTo>
                  <a:pt x="2234695" y="60189"/>
                </a:lnTo>
                <a:lnTo>
                  <a:pt x="2212447" y="47211"/>
                </a:lnTo>
                <a:lnTo>
                  <a:pt x="0" y="45720"/>
                </a:lnTo>
                <a:close/>
              </a:path>
              <a:path w="2286000" h="120650">
                <a:moveTo>
                  <a:pt x="2253868" y="49022"/>
                </a:moveTo>
                <a:lnTo>
                  <a:pt x="2234695" y="60189"/>
                </a:lnTo>
                <a:lnTo>
                  <a:pt x="2253868" y="71374"/>
                </a:lnTo>
                <a:lnTo>
                  <a:pt x="2253868" y="49022"/>
                </a:lnTo>
                <a:close/>
              </a:path>
              <a:path w="2286000" h="120650">
                <a:moveTo>
                  <a:pt x="2260345" y="49022"/>
                </a:moveTo>
                <a:lnTo>
                  <a:pt x="2253868" y="49022"/>
                </a:lnTo>
                <a:lnTo>
                  <a:pt x="2253868" y="71374"/>
                </a:lnTo>
                <a:lnTo>
                  <a:pt x="2260345" y="71374"/>
                </a:lnTo>
                <a:lnTo>
                  <a:pt x="2260345" y="49022"/>
                </a:lnTo>
                <a:close/>
              </a:path>
              <a:path w="2286000" h="120650">
                <a:moveTo>
                  <a:pt x="2212447" y="47211"/>
                </a:moveTo>
                <a:lnTo>
                  <a:pt x="2234695" y="60189"/>
                </a:lnTo>
                <a:lnTo>
                  <a:pt x="2253868" y="49022"/>
                </a:lnTo>
                <a:lnTo>
                  <a:pt x="2260345" y="49022"/>
                </a:lnTo>
                <a:lnTo>
                  <a:pt x="2260345" y="47244"/>
                </a:lnTo>
                <a:lnTo>
                  <a:pt x="2212447" y="47211"/>
                </a:lnTo>
                <a:close/>
              </a:path>
            </a:pathLst>
          </a:custGeom>
          <a:solidFill>
            <a:srgbClr val="DD8046"/>
          </a:solidFill>
        </p:spPr>
        <p:txBody>
          <a:bodyPr wrap="square" lIns="0" tIns="0" rIns="0" bIns="0" rtlCol="0"/>
          <a:lstStyle/>
          <a:p>
            <a:endParaRPr/>
          </a:p>
        </p:txBody>
      </p:sp>
      <p:sp>
        <p:nvSpPr>
          <p:cNvPr id="10" name="object 10"/>
          <p:cNvSpPr/>
          <p:nvPr/>
        </p:nvSpPr>
        <p:spPr>
          <a:xfrm>
            <a:off x="4735067" y="3503676"/>
            <a:ext cx="2913888" cy="36271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801361" y="3599815"/>
            <a:ext cx="2667000" cy="120650"/>
          </a:xfrm>
          <a:custGeom>
            <a:avLst/>
            <a:gdLst/>
            <a:ahLst/>
            <a:cxnLst/>
            <a:rect l="l" t="t" r="r" b="b"/>
            <a:pathLst>
              <a:path w="2667000" h="120650">
                <a:moveTo>
                  <a:pt x="2564003" y="0"/>
                </a:moveTo>
                <a:lnTo>
                  <a:pt x="2556129" y="2032"/>
                </a:lnTo>
                <a:lnTo>
                  <a:pt x="2552445" y="8255"/>
                </a:lnTo>
                <a:lnTo>
                  <a:pt x="2548890" y="14351"/>
                </a:lnTo>
                <a:lnTo>
                  <a:pt x="2550921" y="22352"/>
                </a:lnTo>
                <a:lnTo>
                  <a:pt x="2557144" y="25908"/>
                </a:lnTo>
                <a:lnTo>
                  <a:pt x="2593455" y="47089"/>
                </a:lnTo>
                <a:lnTo>
                  <a:pt x="2641345" y="47117"/>
                </a:lnTo>
                <a:lnTo>
                  <a:pt x="2641345" y="73025"/>
                </a:lnTo>
                <a:lnTo>
                  <a:pt x="2593440" y="73025"/>
                </a:lnTo>
                <a:lnTo>
                  <a:pt x="2550921" y="97790"/>
                </a:lnTo>
                <a:lnTo>
                  <a:pt x="2548763" y="105791"/>
                </a:lnTo>
                <a:lnTo>
                  <a:pt x="2552445" y="111887"/>
                </a:lnTo>
                <a:lnTo>
                  <a:pt x="2556002" y="118110"/>
                </a:lnTo>
                <a:lnTo>
                  <a:pt x="2563876" y="120268"/>
                </a:lnTo>
                <a:lnTo>
                  <a:pt x="2644788" y="73025"/>
                </a:lnTo>
                <a:lnTo>
                  <a:pt x="2641345" y="73025"/>
                </a:lnTo>
                <a:lnTo>
                  <a:pt x="2644836" y="72997"/>
                </a:lnTo>
                <a:lnTo>
                  <a:pt x="2666999" y="60071"/>
                </a:lnTo>
                <a:lnTo>
                  <a:pt x="2570226" y="3556"/>
                </a:lnTo>
                <a:lnTo>
                  <a:pt x="2564003" y="0"/>
                </a:lnTo>
                <a:close/>
              </a:path>
              <a:path w="2667000" h="120650">
                <a:moveTo>
                  <a:pt x="2615695" y="60062"/>
                </a:moveTo>
                <a:lnTo>
                  <a:pt x="2593488" y="72997"/>
                </a:lnTo>
                <a:lnTo>
                  <a:pt x="2641345" y="73025"/>
                </a:lnTo>
                <a:lnTo>
                  <a:pt x="2641345" y="71247"/>
                </a:lnTo>
                <a:lnTo>
                  <a:pt x="2634868" y="71247"/>
                </a:lnTo>
                <a:lnTo>
                  <a:pt x="2615695" y="60062"/>
                </a:lnTo>
                <a:close/>
              </a:path>
              <a:path w="2667000" h="120650">
                <a:moveTo>
                  <a:pt x="0" y="45593"/>
                </a:moveTo>
                <a:lnTo>
                  <a:pt x="0" y="71501"/>
                </a:lnTo>
                <a:lnTo>
                  <a:pt x="2593488" y="72997"/>
                </a:lnTo>
                <a:lnTo>
                  <a:pt x="2615695" y="60062"/>
                </a:lnTo>
                <a:lnTo>
                  <a:pt x="2593455" y="47089"/>
                </a:lnTo>
                <a:lnTo>
                  <a:pt x="0" y="45593"/>
                </a:lnTo>
                <a:close/>
              </a:path>
              <a:path w="2667000" h="120650">
                <a:moveTo>
                  <a:pt x="2634868" y="48895"/>
                </a:moveTo>
                <a:lnTo>
                  <a:pt x="2615695" y="60062"/>
                </a:lnTo>
                <a:lnTo>
                  <a:pt x="2634868" y="71247"/>
                </a:lnTo>
                <a:lnTo>
                  <a:pt x="2634868" y="48895"/>
                </a:lnTo>
                <a:close/>
              </a:path>
              <a:path w="2667000" h="120650">
                <a:moveTo>
                  <a:pt x="2641345" y="48895"/>
                </a:moveTo>
                <a:lnTo>
                  <a:pt x="2634868" y="48895"/>
                </a:lnTo>
                <a:lnTo>
                  <a:pt x="2634868" y="71247"/>
                </a:lnTo>
                <a:lnTo>
                  <a:pt x="2641345" y="71247"/>
                </a:lnTo>
                <a:lnTo>
                  <a:pt x="2641345" y="48895"/>
                </a:lnTo>
                <a:close/>
              </a:path>
              <a:path w="2667000" h="120650">
                <a:moveTo>
                  <a:pt x="2593455" y="47089"/>
                </a:moveTo>
                <a:lnTo>
                  <a:pt x="2615695" y="60062"/>
                </a:lnTo>
                <a:lnTo>
                  <a:pt x="2634868" y="48895"/>
                </a:lnTo>
                <a:lnTo>
                  <a:pt x="2641345" y="48895"/>
                </a:lnTo>
                <a:lnTo>
                  <a:pt x="2641345" y="47117"/>
                </a:lnTo>
                <a:lnTo>
                  <a:pt x="2593455" y="47089"/>
                </a:lnTo>
                <a:close/>
              </a:path>
            </a:pathLst>
          </a:custGeom>
          <a:solidFill>
            <a:srgbClr val="DD8046"/>
          </a:solidFill>
        </p:spPr>
        <p:txBody>
          <a:bodyPr wrap="square" lIns="0" tIns="0" rIns="0" bIns="0" rtlCol="0"/>
          <a:lstStyle/>
          <a:p>
            <a:endParaRPr/>
          </a:p>
        </p:txBody>
      </p:sp>
      <p:sp>
        <p:nvSpPr>
          <p:cNvPr id="12" name="object 12"/>
          <p:cNvSpPr/>
          <p:nvPr/>
        </p:nvSpPr>
        <p:spPr>
          <a:xfrm>
            <a:off x="7468361" y="2591561"/>
            <a:ext cx="1676400" cy="1524000"/>
          </a:xfrm>
          <a:custGeom>
            <a:avLst/>
            <a:gdLst/>
            <a:ahLst/>
            <a:cxnLst/>
            <a:rect l="l" t="t" r="r" b="b"/>
            <a:pathLst>
              <a:path w="1676400" h="1524000">
                <a:moveTo>
                  <a:pt x="0" y="1524000"/>
                </a:moveTo>
                <a:lnTo>
                  <a:pt x="1676400" y="1524000"/>
                </a:lnTo>
                <a:lnTo>
                  <a:pt x="1676400" y="0"/>
                </a:lnTo>
                <a:lnTo>
                  <a:pt x="0" y="0"/>
                </a:lnTo>
                <a:lnTo>
                  <a:pt x="0" y="1524000"/>
                </a:lnTo>
                <a:close/>
              </a:path>
            </a:pathLst>
          </a:custGeom>
          <a:solidFill>
            <a:srgbClr val="93B6D2"/>
          </a:solidFill>
        </p:spPr>
        <p:txBody>
          <a:bodyPr wrap="square" lIns="0" tIns="0" rIns="0" bIns="0" rtlCol="0"/>
          <a:lstStyle/>
          <a:p>
            <a:endParaRPr/>
          </a:p>
        </p:txBody>
      </p:sp>
      <p:sp>
        <p:nvSpPr>
          <p:cNvPr id="13" name="object 13"/>
          <p:cNvSpPr/>
          <p:nvPr/>
        </p:nvSpPr>
        <p:spPr>
          <a:xfrm>
            <a:off x="7468361" y="2591561"/>
            <a:ext cx="1676400" cy="1524000"/>
          </a:xfrm>
          <a:custGeom>
            <a:avLst/>
            <a:gdLst/>
            <a:ahLst/>
            <a:cxnLst/>
            <a:rect l="l" t="t" r="r" b="b"/>
            <a:pathLst>
              <a:path w="1676400" h="1524000">
                <a:moveTo>
                  <a:pt x="0" y="1524000"/>
                </a:moveTo>
                <a:lnTo>
                  <a:pt x="1676400" y="1524000"/>
                </a:lnTo>
                <a:lnTo>
                  <a:pt x="1676400" y="0"/>
                </a:lnTo>
                <a:lnTo>
                  <a:pt x="0" y="0"/>
                </a:lnTo>
                <a:lnTo>
                  <a:pt x="0" y="1524000"/>
                </a:lnTo>
                <a:close/>
              </a:path>
            </a:pathLst>
          </a:custGeom>
          <a:ln w="25908">
            <a:solidFill>
              <a:srgbClr val="6B859A"/>
            </a:solidFill>
          </a:ln>
        </p:spPr>
        <p:txBody>
          <a:bodyPr wrap="square" lIns="0" tIns="0" rIns="0" bIns="0" rtlCol="0"/>
          <a:lstStyle/>
          <a:p>
            <a:endParaRPr/>
          </a:p>
        </p:txBody>
      </p:sp>
      <p:sp>
        <p:nvSpPr>
          <p:cNvPr id="14" name="object 14"/>
          <p:cNvSpPr txBox="1"/>
          <p:nvPr/>
        </p:nvSpPr>
        <p:spPr>
          <a:xfrm>
            <a:off x="7561833" y="2648839"/>
            <a:ext cx="1499235" cy="1397635"/>
          </a:xfrm>
          <a:prstGeom prst="rect">
            <a:avLst/>
          </a:prstGeom>
        </p:spPr>
        <p:txBody>
          <a:bodyPr vert="horz" wrap="square" lIns="0" tIns="12700" rIns="0" bIns="0" rtlCol="0">
            <a:spAutoFit/>
          </a:bodyPr>
          <a:lstStyle/>
          <a:p>
            <a:pPr marL="108585" marR="106680" algn="ctr">
              <a:lnSpc>
                <a:spcPct val="100000"/>
              </a:lnSpc>
              <a:spcBef>
                <a:spcPts val="100"/>
              </a:spcBef>
            </a:pPr>
            <a:r>
              <a:rPr sz="1800" dirty="0">
                <a:solidFill>
                  <a:srgbClr val="0D0D0D"/>
                </a:solidFill>
                <a:latin typeface="Arial"/>
                <a:cs typeface="Arial"/>
              </a:rPr>
              <a:t>MA</a:t>
            </a:r>
            <a:r>
              <a:rPr sz="1800" spc="-15" dirty="0">
                <a:solidFill>
                  <a:srgbClr val="0D0D0D"/>
                </a:solidFill>
                <a:latin typeface="Arial"/>
                <a:cs typeface="Arial"/>
              </a:rPr>
              <a:t>X</a:t>
            </a:r>
            <a:r>
              <a:rPr sz="1800" dirty="0">
                <a:solidFill>
                  <a:srgbClr val="0D0D0D"/>
                </a:solidFill>
                <a:latin typeface="Arial"/>
                <a:cs typeface="Arial"/>
              </a:rPr>
              <a:t>IL</a:t>
            </a:r>
            <a:r>
              <a:rPr sz="1800" spc="-10" dirty="0">
                <a:solidFill>
                  <a:srgbClr val="0D0D0D"/>
                </a:solidFill>
                <a:latin typeface="Arial"/>
                <a:cs typeface="Arial"/>
              </a:rPr>
              <a:t>L</a:t>
            </a:r>
            <a:r>
              <a:rPr sz="1800" spc="-5" dirty="0">
                <a:solidFill>
                  <a:srgbClr val="0D0D0D"/>
                </a:solidFill>
                <a:latin typeface="Arial"/>
                <a:cs typeface="Arial"/>
              </a:rPr>
              <a:t>A</a:t>
            </a:r>
            <a:r>
              <a:rPr sz="1800" spc="-45" dirty="0">
                <a:solidFill>
                  <a:srgbClr val="0D0D0D"/>
                </a:solidFill>
                <a:latin typeface="Arial"/>
                <a:cs typeface="Arial"/>
              </a:rPr>
              <a:t>R</a:t>
            </a:r>
            <a:r>
              <a:rPr sz="1800" dirty="0">
                <a:solidFill>
                  <a:srgbClr val="0D0D0D"/>
                </a:solidFill>
                <a:latin typeface="Arial"/>
                <a:cs typeface="Arial"/>
              </a:rPr>
              <a:t>Y  SINUS</a:t>
            </a:r>
            <a:endParaRPr sz="1800">
              <a:latin typeface="Arial"/>
              <a:cs typeface="Arial"/>
            </a:endParaRPr>
          </a:p>
          <a:p>
            <a:pPr>
              <a:lnSpc>
                <a:spcPct val="100000"/>
              </a:lnSpc>
              <a:spcBef>
                <a:spcPts val="30"/>
              </a:spcBef>
            </a:pPr>
            <a:endParaRPr sz="1850">
              <a:latin typeface="Times New Roman"/>
              <a:cs typeface="Times New Roman"/>
            </a:endParaRPr>
          </a:p>
          <a:p>
            <a:pPr algn="ctr">
              <a:lnSpc>
                <a:spcPct val="100000"/>
              </a:lnSpc>
            </a:pPr>
            <a:r>
              <a:rPr sz="1800" spc="-5" dirty="0">
                <a:solidFill>
                  <a:srgbClr val="0D0D0D"/>
                </a:solidFill>
                <a:latin typeface="Arial"/>
                <a:cs typeface="Arial"/>
              </a:rPr>
              <a:t>SPHENOIDAL</a:t>
            </a:r>
            <a:endParaRPr sz="1800">
              <a:latin typeface="Arial"/>
              <a:cs typeface="Arial"/>
            </a:endParaRPr>
          </a:p>
          <a:p>
            <a:pPr marR="1905" algn="ctr">
              <a:lnSpc>
                <a:spcPct val="100000"/>
              </a:lnSpc>
              <a:spcBef>
                <a:spcPts val="5"/>
              </a:spcBef>
            </a:pPr>
            <a:r>
              <a:rPr sz="1800" spc="-5" dirty="0">
                <a:solidFill>
                  <a:srgbClr val="0D0D0D"/>
                </a:solidFill>
                <a:latin typeface="Arial"/>
                <a:cs typeface="Arial"/>
              </a:rPr>
              <a:t>SINUS</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COMMUNICATIONS</a:t>
            </a:r>
            <a:endParaRPr lang="en-US" dirty="0"/>
          </a:p>
        </p:txBody>
      </p:sp>
      <p:sp>
        <p:nvSpPr>
          <p:cNvPr id="4" name="TextBox 3"/>
          <p:cNvSpPr txBox="1"/>
          <p:nvPr/>
        </p:nvSpPr>
        <p:spPr>
          <a:xfrm rot="16200000">
            <a:off x="-2251502" y="3242102"/>
            <a:ext cx="5638802" cy="830997"/>
          </a:xfrm>
          <a:prstGeom prst="rect">
            <a:avLst/>
          </a:prstGeom>
          <a:noFill/>
        </p:spPr>
        <p:txBody>
          <a:bodyPr wrap="square" rtlCol="0">
            <a:spAutoFit/>
          </a:bodyPr>
          <a:lstStyle/>
          <a:p>
            <a:r>
              <a:rPr lang="en-US" sz="4800" b="1" dirty="0" smtClean="0">
                <a:solidFill>
                  <a:schemeClr val="bg2">
                    <a:lumMod val="50000"/>
                  </a:schemeClr>
                </a:solidFill>
              </a:rPr>
              <a:t>ORBITAL CAVITY</a:t>
            </a:r>
            <a:endParaRPr lang="en-US" sz="4800" b="1" dirty="0">
              <a:solidFill>
                <a:schemeClr val="bg2">
                  <a:lumMod val="50000"/>
                </a:schemeClr>
              </a:solidFill>
            </a:endParaRPr>
          </a:p>
        </p:txBody>
      </p:sp>
      <p:sp>
        <p:nvSpPr>
          <p:cNvPr id="6" name="Content Placeholder 5"/>
          <p:cNvSpPr>
            <a:spLocks noGrp="1"/>
          </p:cNvSpPr>
          <p:nvPr>
            <p:ph idx="1"/>
          </p:nvPr>
        </p:nvSpPr>
        <p:spPr>
          <a:xfrm>
            <a:off x="1435608" y="1447800"/>
            <a:ext cx="7498080" cy="5181600"/>
          </a:xfrm>
        </p:spPr>
        <p:txBody>
          <a:bodyPr>
            <a:normAutofit/>
          </a:bodyPr>
          <a:lstStyle/>
          <a:p>
            <a:pPr>
              <a:buNone/>
            </a:pPr>
            <a:r>
              <a:rPr lang="en-US" sz="2400" b="1" dirty="0" smtClean="0"/>
              <a:t>OPTIC CANAL</a:t>
            </a:r>
          </a:p>
          <a:p>
            <a:r>
              <a:rPr lang="en-US" sz="2400" dirty="0" smtClean="0"/>
              <a:t>Located between two roots that connect lesser wing of sphenoid with body of sphenoid</a:t>
            </a:r>
          </a:p>
          <a:p>
            <a:r>
              <a:rPr lang="en-US" sz="2400" dirty="0" smtClean="0"/>
              <a:t>Connects orbit and middle cranial </a:t>
            </a:r>
            <a:r>
              <a:rPr lang="en-US" sz="2400" dirty="0" err="1" smtClean="0"/>
              <a:t>fossa</a:t>
            </a:r>
            <a:endParaRPr lang="en-US" sz="2400" dirty="0" smtClean="0"/>
          </a:p>
          <a:p>
            <a:r>
              <a:rPr lang="en-US" sz="2400" dirty="0" smtClean="0"/>
              <a:t>Transmits optic nerve, </a:t>
            </a:r>
            <a:r>
              <a:rPr lang="en-US" sz="2400" dirty="0" err="1" smtClean="0"/>
              <a:t>menengial</a:t>
            </a:r>
            <a:r>
              <a:rPr lang="en-US" sz="2400" dirty="0" smtClean="0"/>
              <a:t> sheaths, </a:t>
            </a:r>
            <a:r>
              <a:rPr lang="en-US" sz="2400" dirty="0" err="1" smtClean="0"/>
              <a:t>opthalmic</a:t>
            </a:r>
            <a:r>
              <a:rPr lang="en-US" sz="2400" dirty="0" smtClean="0"/>
              <a:t> artery</a:t>
            </a:r>
          </a:p>
          <a:p>
            <a:endParaRPr lang="en-US" sz="2400" dirty="0" smtClean="0"/>
          </a:p>
          <a:p>
            <a:endParaRPr lang="en-US" sz="2400" dirty="0" smtClean="0"/>
          </a:p>
        </p:txBody>
      </p:sp>
      <p:pic>
        <p:nvPicPr>
          <p:cNvPr id="7" name="Picture 3"/>
          <p:cNvPicPr>
            <a:picLocks noChangeAspect="1" noChangeArrowheads="1"/>
          </p:cNvPicPr>
          <p:nvPr/>
        </p:nvPicPr>
        <p:blipFill>
          <a:blip r:embed="rId2" cstate="print"/>
          <a:srcRect l="6447" t="37954" r="53445" b="39942"/>
          <a:stretch>
            <a:fillRect/>
          </a:stretch>
        </p:blipFill>
        <p:spPr>
          <a:xfrm>
            <a:off x="1905000" y="4038600"/>
            <a:ext cx="6029174" cy="2613401"/>
          </a:xfrm>
          <a:prstGeom prst="rect">
            <a:avLst/>
          </a:prstGeom>
        </p:spPr>
      </p:pic>
    </p:spTree>
    <p:extLst>
      <p:ext uri="{BB962C8B-B14F-4D97-AF65-F5344CB8AC3E}">
        <p14:creationId xmlns:p14="http://schemas.microsoft.com/office/powerpoint/2010/main" val="1499451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TotalTime>
  <Words>2125</Words>
  <Application>Microsoft Macintosh PowerPoint</Application>
  <PresentationFormat>On-screen Show (4:3)</PresentationFormat>
  <Paragraphs>419</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ORBIT &amp; EYE</vt:lpstr>
      <vt:lpstr>ANATOMY OF ORBIT </vt:lpstr>
      <vt:lpstr>ORBIT</vt:lpstr>
      <vt:lpstr>ORBITAL CAVITY</vt:lpstr>
      <vt:lpstr>ROOF</vt:lpstr>
      <vt:lpstr>FLOOR</vt:lpstr>
      <vt:lpstr>MEDIAL WALL</vt:lpstr>
      <vt:lpstr>L ATERAL WALL</vt:lpstr>
      <vt:lpstr>COMMUNICATIONS</vt:lpstr>
      <vt:lpstr>COMMUNICATIONS</vt:lpstr>
      <vt:lpstr>COMMUNICATIONS</vt:lpstr>
      <vt:lpstr>COMMUNICATIONS</vt:lpstr>
      <vt:lpstr>CONTENTS</vt:lpstr>
      <vt:lpstr>NOSE AND PARANASAL  SINUSES</vt:lpstr>
      <vt:lpstr>CONTENTS</vt:lpstr>
      <vt:lpstr>INTRODUCTION</vt:lpstr>
      <vt:lpstr>PowerPoint Presentation</vt:lpstr>
      <vt:lpstr>PowerPoint Presentation</vt:lpstr>
      <vt:lpstr>PowerPoint Presentation</vt:lpstr>
      <vt:lpstr>PowerPoint Presentation</vt:lpstr>
      <vt:lpstr>CONGENITAL ANOMALIES OF  THE NOSE</vt:lpstr>
      <vt:lpstr>CONGENITAL ANOMALIES OF  THE NOSE</vt:lpstr>
      <vt:lpstr>CONGENITAL ANOMALIES OF  THE NOSE</vt:lpstr>
      <vt:lpstr>FUNCTIONS OF NOSE &amp; PARANASAL SINUSES</vt:lpstr>
      <vt:lpstr>ANATOMY OF  NOSE &amp; PARANASAL SINUSES</vt:lpstr>
      <vt:lpstr>EXTERNAL NOSE</vt:lpstr>
      <vt:lpstr>EXTERNAL NOSE</vt:lpstr>
      <vt:lpstr>BONY PARTS</vt:lpstr>
      <vt:lpstr>CARTILAGINOUS PARTS</vt:lpstr>
      <vt:lpstr>BASAL VEIW</vt:lpstr>
      <vt:lpstr>NASAL CAVITY</vt:lpstr>
      <vt:lpstr>WALLS OF NASAL CAVITY</vt:lpstr>
      <vt:lpstr>ROOF OF NASAL CAVITY</vt:lpstr>
      <vt:lpstr>The Floor of Nasal Cavity</vt:lpstr>
      <vt:lpstr>MEDIAL WALL</vt:lpstr>
      <vt:lpstr>NASAL SEPTUM</vt:lpstr>
      <vt:lpstr>LATERAL WALL</vt:lpstr>
      <vt:lpstr>Lateral wall – nasal cavity</vt:lpstr>
      <vt:lpstr>Lateral wall – nasal cavity..</vt:lpstr>
      <vt:lpstr>Lateral wall – nasal cavity...</vt:lpstr>
      <vt:lpstr>Lateral wall – nasal cavity....</vt:lpstr>
      <vt:lpstr>PowerPoint Presentation</vt:lpstr>
      <vt:lpstr>PowerPoint Presentation</vt:lpstr>
      <vt:lpstr>PowerPoint Presentation</vt:lpstr>
      <vt:lpstr>PowerPoint Presentation</vt:lpstr>
      <vt:lpstr>LATERAL WALL OF NOSE</vt:lpstr>
      <vt:lpstr>SUPERIOR MEATUS</vt:lpstr>
      <vt:lpstr>MIDDLE MEATUS</vt:lpstr>
      <vt:lpstr>INFERIOR MEATUS</vt:lpstr>
      <vt:lpstr>SKIN OVER THE NOSE</vt:lpstr>
      <vt:lpstr>MUCOUS MEMBRANE</vt:lpstr>
      <vt:lpstr>MUSCLES OF THE NOSE</vt:lpstr>
      <vt:lpstr>MUSCLES OF THE NOSE</vt:lpstr>
      <vt:lpstr> NASALIS:</vt:lpstr>
      <vt:lpstr>Levator labii  superioris  alaequae nasi</vt:lpstr>
      <vt:lpstr>Dilator naris anterior</vt:lpstr>
      <vt:lpstr>NERVE SUPPLY</vt:lpstr>
      <vt:lpstr>PowerPoint Presentation</vt:lpstr>
      <vt:lpstr>BLOOD SUPPLY</vt:lpstr>
      <vt:lpstr>KESSELBACHS PLEXUS</vt:lpstr>
      <vt:lpstr>LYMPHATIC DRAINAGE</vt:lpstr>
      <vt:lpstr>SINUSES</vt:lpstr>
      <vt:lpstr>MAXILLARY SINUS</vt:lpstr>
      <vt:lpstr>PowerPoint Presentation</vt:lpstr>
      <vt:lpstr>OSTIUM OF MAXILLARY SINUS</vt:lpstr>
      <vt:lpstr>SPHENOIDAL SINUS</vt:lpstr>
      <vt:lpstr>RELATIONS OF SPHENOIDAL SIN</vt:lpstr>
      <vt:lpstr>OPENING OF SPHENOID SINUS</vt:lpstr>
      <vt:lpstr>ETHMOIDAL SINUS</vt:lpstr>
      <vt:lpstr>FRONTAL SINUS</vt:lpstr>
      <vt:lpstr>FRONTONASAL DUCT</vt:lpstr>
      <vt:lpstr>DRAINAGE OF SINUSES</vt:lpstr>
      <vt:lpstr>OSTEOMEATAL COMPLEX</vt:lpstr>
      <vt:lpstr> APPLIED ASPECTS</vt:lpstr>
      <vt:lpstr>LATERAL PROJECTION</vt:lpstr>
      <vt:lpstr>CALDWELL / PA AXIAL</vt:lpstr>
      <vt:lpstr>WATERS</vt:lpstr>
      <vt:lpstr>OPEN MOUTH WATERS</vt:lpstr>
      <vt:lpstr>SUB MENTO VERTEX</vt:lpstr>
      <vt:lpstr>C T SCAN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NOSE AND  PARANASAL  SINUSES</dc:title>
  <cp:lastModifiedBy>Salvin KA</cp:lastModifiedBy>
  <cp:revision>2</cp:revision>
  <dcterms:created xsi:type="dcterms:W3CDTF">2018-06-08T04:29:21Z</dcterms:created>
  <dcterms:modified xsi:type="dcterms:W3CDTF">2018-06-08T04:47:52Z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2014-06-15T00:00:00Z</vt:filetime>
  </property>
  <property fmtid="{D5CDD505-2E9C-101B-9397-08002B2CF9AE}" pid="3" name="Creator">
    <vt:lpwstr>Microsoft® PowerPoint® 2013</vt:lpwstr>
  </property>
  <property fmtid="{D5CDD505-2E9C-101B-9397-08002B2CF9AE}" pid="4" name="LastSaved">
    <vt:filetime>2018-06-08T00:00:00Z</vt:filetime>
  </property>
</Properties>
</file>